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9" r:id="rId2"/>
    <p:sldId id="257" r:id="rId3"/>
    <p:sldId id="293" r:id="rId4"/>
    <p:sldId id="285" r:id="rId5"/>
    <p:sldId id="286" r:id="rId6"/>
    <p:sldId id="292" r:id="rId7"/>
    <p:sldId id="282" r:id="rId8"/>
    <p:sldId id="278" r:id="rId9"/>
    <p:sldId id="268" r:id="rId10"/>
    <p:sldId id="271" r:id="rId11"/>
    <p:sldId id="272" r:id="rId12"/>
  </p:sldIdLst>
  <p:sldSz cx="9037638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33CC"/>
    <a:srgbClr val="6666FF"/>
    <a:srgbClr val="E4287D"/>
    <a:srgbClr val="2FDD75"/>
    <a:srgbClr val="009900"/>
    <a:srgbClr val="FADE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336" y="-180"/>
      </p:cViewPr>
      <p:guideLst>
        <p:guide orient="horz" pos="2160"/>
        <p:guide pos="2847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2;&#1086;&#1085;&#1086;&#1084;&#1080;&#1089;&#1090;\&#1056;&#1072;&#1073;&#1086;&#1095;&#1080;&#1081;%20&#1089;&#1090;&#1086;&#1083;\&#1055;&#1056;&#1054;&#1063;&#1045;&#1045;\&#1076;&#1080;&#1072;&#1075;&#1088;&#1072;&#1084;&#1084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2;&#1086;&#1085;&#1086;&#1084;&#1080;&#1089;&#1090;\&#1056;&#1072;&#1073;&#1086;&#1095;&#1080;&#1081;%20&#1089;&#1090;&#1086;&#1083;\&#1055;&#1056;&#1054;&#1063;&#1045;&#1045;\&#1076;&#1080;&#1072;&#1075;&#1088;&#1072;&#1084;&#1084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2;&#1086;&#1085;&#1086;&#1084;&#1080;&#1089;&#1090;\&#1056;&#1072;&#1073;&#1086;&#1095;&#1080;&#1081;%20&#1089;&#1090;&#1086;&#1083;\&#1055;&#1056;&#1054;&#1063;&#1045;&#1045;\&#1076;&#1080;&#1072;&#1075;&#1088;&#1072;&#1084;&#1084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2;&#1086;&#1085;&#1086;&#1084;&#1080;&#1089;&#1090;\&#1056;&#1072;&#1073;&#1086;&#1095;&#1080;&#1081;%20&#1089;&#1090;&#1086;&#1083;\&#1055;&#1056;&#1054;&#1063;&#1045;&#1045;\&#1076;&#1080;&#1072;&#1075;&#1088;&#1072;&#1084;&#1084;&#1099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2;&#1086;&#1085;&#1086;&#1084;&#1080;&#1089;&#1090;\&#1056;&#1072;&#1073;&#1086;&#1095;&#1080;&#1081;%20&#1089;&#1090;&#1086;&#1083;\&#1055;&#1056;&#1054;&#1063;&#1045;&#1045;\&#1076;&#1080;&#1072;&#1075;&#1088;&#1072;&#1084;&#1084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69;&#1082;&#1086;&#1085;&#1086;&#1084;&#1080;&#1089;&#1090;\&#1056;&#1072;&#1073;&#1086;&#1095;&#1080;&#1081;%20&#1089;&#1090;&#1086;&#1083;\&#1055;&#1056;&#1054;&#1063;&#1045;&#1045;\&#1076;&#1080;&#1072;&#1075;&#1088;&#1072;&#1084;&#1084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собственных доходов бюджета 
</a:t>
            </a:r>
            <a:r>
              <a:rPr lang="ru-RU" dirty="0" smtClean="0"/>
              <a:t>Глубочанского сельского  Зимовниковского района </a:t>
            </a:r>
            <a:endParaRPr lang="ru-RU" dirty="0"/>
          </a:p>
        </c:rich>
      </c:tx>
      <c:layout>
        <c:manualLayout>
          <c:xMode val="edge"/>
          <c:yMode val="edge"/>
          <c:x val="0.15055210825378598"/>
          <c:y val="6.0543085235825793E-2"/>
        </c:manualLayout>
      </c:layout>
    </c:title>
    <c:plotArea>
      <c:layout>
        <c:manualLayout>
          <c:layoutTarget val="inner"/>
          <c:xMode val="edge"/>
          <c:yMode val="edge"/>
          <c:x val="0.1121047527344368"/>
          <c:y val="0.23021555000893729"/>
          <c:w val="0.86327517127289755"/>
          <c:h val="0.70715865505753228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val>
            <c:numRef>
              <c:f>Лист1!$B$26:$I$26</c:f>
              <c:numCache>
                <c:formatCode>General</c:formatCode>
                <c:ptCount val="8"/>
                <c:pt idx="0">
                  <c:v>1785.8</c:v>
                </c:pt>
                <c:pt idx="1">
                  <c:v>1735.6</c:v>
                </c:pt>
                <c:pt idx="2">
                  <c:v>3984.3</c:v>
                </c:pt>
                <c:pt idx="3">
                  <c:v>3723.4</c:v>
                </c:pt>
                <c:pt idx="4">
                  <c:v>3135.8</c:v>
                </c:pt>
                <c:pt idx="5">
                  <c:v>3022.1</c:v>
                </c:pt>
                <c:pt idx="6">
                  <c:v>3242.6</c:v>
                </c:pt>
                <c:pt idx="7">
                  <c:v>3247.5</c:v>
                </c:pt>
              </c:numCache>
            </c:numRef>
          </c:val>
        </c:ser>
        <c:ser>
          <c:idx val="1"/>
          <c:order val="1"/>
          <c:dLbls>
            <c:showVal val="1"/>
          </c:dLbls>
          <c:val>
            <c:numRef>
              <c:f>Лист1!$B$25:$I$25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val>
        </c:ser>
        <c:dLbls>
          <c:showVal val="1"/>
        </c:dLbls>
        <c:axId val="84184448"/>
        <c:axId val="84190336"/>
      </c:barChart>
      <c:catAx>
        <c:axId val="84184448"/>
        <c:scaling>
          <c:orientation val="minMax"/>
        </c:scaling>
        <c:delete val="1"/>
        <c:axPos val="b"/>
        <c:numFmt formatCode="General" sourceLinked="1"/>
        <c:tickLblPos val="nextTo"/>
        <c:crossAx val="84190336"/>
        <c:crosses val="autoZero"/>
        <c:auto val="1"/>
        <c:lblAlgn val="ctr"/>
        <c:lblOffset val="100"/>
        <c:tickMarkSkip val="1"/>
      </c:catAx>
      <c:valAx>
        <c:axId val="84190336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8418444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title>
    <c:view3D>
      <c:perspective val="0"/>
    </c:view3D>
    <c:plotArea>
      <c:layout/>
      <c:pie3DChart>
        <c:varyColors val="1"/>
        <c:ser>
          <c:idx val="1"/>
          <c:order val="1"/>
          <c:tx>
            <c:strRef>
              <c:f>Лист1!$B$60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Лист1!$A$61:$A$68</c:f>
              <c:strCache>
                <c:ptCount val="8"/>
                <c:pt idx="0">
                  <c:v>земельный налог- 952,2 тыс. рублей</c:v>
                </c:pt>
                <c:pt idx="1">
                  <c:v>НДФЛ - 892,6 тыс.рублей</c:v>
                </c:pt>
                <c:pt idx="2">
                  <c:v>акцизы-443,3 тыс. руб.</c:v>
                </c:pt>
                <c:pt idx="3">
                  <c:v>налог на имущество физ. лиц - 41,0 тыс.рублей</c:v>
                </c:pt>
                <c:pt idx="4">
                  <c:v>Налоги на совокупный доход - 284,4 тыс.рублей</c:v>
                </c:pt>
                <c:pt idx="5">
                  <c:v>Госпошлина - 17,7 тыс.рублей</c:v>
                </c:pt>
                <c:pt idx="6">
                  <c:v>Доходы от использования имущества - 364,6 тыс.рублей</c:v>
                </c:pt>
                <c:pt idx="7">
                  <c:v>Штрафы - 26,3 тыс.рублей</c:v>
                </c:pt>
              </c:strCache>
            </c:strRef>
          </c:cat>
          <c:val>
            <c:numRef>
              <c:f>Лист1!$B$61:$B$68</c:f>
              <c:numCache>
                <c:formatCode>General</c:formatCode>
                <c:ptCount val="8"/>
                <c:pt idx="0">
                  <c:v>31.5</c:v>
                </c:pt>
                <c:pt idx="1">
                  <c:v>29.5</c:v>
                </c:pt>
                <c:pt idx="2">
                  <c:v>14.7</c:v>
                </c:pt>
                <c:pt idx="3">
                  <c:v>1.3</c:v>
                </c:pt>
                <c:pt idx="4">
                  <c:v>9.4</c:v>
                </c:pt>
                <c:pt idx="5">
                  <c:v>0.60000000000000053</c:v>
                </c:pt>
                <c:pt idx="6">
                  <c:v>12.1</c:v>
                </c:pt>
                <c:pt idx="7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Лист1!$B$60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Лист1!$A$61:$A$68</c:f>
              <c:strCache>
                <c:ptCount val="8"/>
                <c:pt idx="0">
                  <c:v>земельный налог- 952,2 тыс. рублей</c:v>
                </c:pt>
                <c:pt idx="1">
                  <c:v>НДФЛ - 892,6 тыс.рублей</c:v>
                </c:pt>
                <c:pt idx="2">
                  <c:v>акцизы-443,3 тыс. руб.</c:v>
                </c:pt>
                <c:pt idx="3">
                  <c:v>налог на имущество физ. лиц - 41,0 тыс.рублей</c:v>
                </c:pt>
                <c:pt idx="4">
                  <c:v>Налоги на совокупный доход - 284,4 тыс.рублей</c:v>
                </c:pt>
                <c:pt idx="5">
                  <c:v>Госпошлина - 17,7 тыс.рублей</c:v>
                </c:pt>
                <c:pt idx="6">
                  <c:v>Доходы от использования имущества - 364,6 тыс.рублей</c:v>
                </c:pt>
                <c:pt idx="7">
                  <c:v>Штрафы - 26,3 тыс.рублей</c:v>
                </c:pt>
              </c:strCache>
            </c:strRef>
          </c:cat>
          <c:val>
            <c:numRef>
              <c:f>Лист1!$B$61:$B$68</c:f>
              <c:numCache>
                <c:formatCode>General</c:formatCode>
                <c:ptCount val="8"/>
                <c:pt idx="0">
                  <c:v>31.5</c:v>
                </c:pt>
                <c:pt idx="1">
                  <c:v>29.5</c:v>
                </c:pt>
                <c:pt idx="2">
                  <c:v>14.7</c:v>
                </c:pt>
                <c:pt idx="3">
                  <c:v>1.3</c:v>
                </c:pt>
                <c:pt idx="4">
                  <c:v>9.4</c:v>
                </c:pt>
                <c:pt idx="5">
                  <c:v>0.60000000000000053</c:v>
                </c:pt>
                <c:pt idx="6">
                  <c:v>12.1</c:v>
                </c:pt>
                <c:pt idx="7">
                  <c:v>0.9</c:v>
                </c:pt>
              </c:numCache>
            </c:numRef>
          </c:val>
        </c:ser>
        <c:ser>
          <c:idx val="0"/>
          <c:order val="0"/>
          <c:tx>
            <c:strRef>
              <c:f>Лист1!$B$60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explosion val="12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explosion val="1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explosion val="15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5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Лист1!$A$61:$A$68</c:f>
              <c:strCache>
                <c:ptCount val="8"/>
                <c:pt idx="0">
                  <c:v>земельный налог- 952,2 тыс. рублей</c:v>
                </c:pt>
                <c:pt idx="1">
                  <c:v>НДФЛ - 892,6 тыс.рублей</c:v>
                </c:pt>
                <c:pt idx="2">
                  <c:v>акцизы-443,3 тыс. руб.</c:v>
                </c:pt>
                <c:pt idx="3">
                  <c:v>налог на имущество физ. лиц - 41,0 тыс.рублей</c:v>
                </c:pt>
                <c:pt idx="4">
                  <c:v>Налоги на совокупный доход - 284,4 тыс.рублей</c:v>
                </c:pt>
                <c:pt idx="5">
                  <c:v>Госпошлина - 17,7 тыс.рублей</c:v>
                </c:pt>
                <c:pt idx="6">
                  <c:v>Доходы от использования имущества - 364,6 тыс.рублей</c:v>
                </c:pt>
                <c:pt idx="7">
                  <c:v>Штрафы - 26,3 тыс.рублей</c:v>
                </c:pt>
              </c:strCache>
            </c:strRef>
          </c:cat>
          <c:val>
            <c:numRef>
              <c:f>Лист1!$B$61:$B$68</c:f>
              <c:numCache>
                <c:formatCode>General</c:formatCode>
                <c:ptCount val="8"/>
                <c:pt idx="0">
                  <c:v>31.5</c:v>
                </c:pt>
                <c:pt idx="1">
                  <c:v>29.5</c:v>
                </c:pt>
                <c:pt idx="2">
                  <c:v>14.7</c:v>
                </c:pt>
                <c:pt idx="3">
                  <c:v>1.3</c:v>
                </c:pt>
                <c:pt idx="4">
                  <c:v>9.4</c:v>
                </c:pt>
                <c:pt idx="5">
                  <c:v>0.60000000000000053</c:v>
                </c:pt>
                <c:pt idx="6">
                  <c:v>12.1</c:v>
                </c:pt>
                <c:pt idx="7">
                  <c:v>0.9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1994860878610646"/>
          <c:y val="4.2056074766355117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title>
    <c:view3D>
      <c:rotX val="45"/>
      <c:hPercent val="57"/>
      <c:rotY val="3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592523120281508E-2"/>
          <c:y val="2.8644737164863782E-2"/>
          <c:w val="0.9484074768797186"/>
          <c:h val="0.894362031168407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Лист1!$B$82</c:f>
              <c:strCache>
                <c:ptCount val="1"/>
                <c:pt idx="0">
                  <c:v>тыс.рублей</c:v>
                </c:pt>
              </c:strCache>
            </c:strRef>
          </c:tx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1189967445589242E-2"/>
                  <c:y val="-3.1874444953199382E-2"/>
                </c:manualLayout>
              </c:layout>
              <c:showVal val="1"/>
            </c:dLbl>
            <c:dLbl>
              <c:idx val="1"/>
              <c:layout>
                <c:manualLayout>
                  <c:x val="2.8869382434888669E-2"/>
                  <c:y val="-2.7209040069121997E-2"/>
                </c:manualLayout>
              </c:layout>
              <c:showVal val="1"/>
            </c:dLbl>
            <c:dLbl>
              <c:idx val="2"/>
              <c:layout>
                <c:manualLayout>
                  <c:x val="1.805047664907742E-2"/>
                  <c:y val="-3.675483873061805E-2"/>
                </c:manualLayout>
              </c:layout>
              <c:showVal val="1"/>
            </c:dLbl>
            <c:dLbl>
              <c:idx val="3"/>
              <c:layout>
                <c:manualLayout>
                  <c:x val="2.1979445824708607E-2"/>
                  <c:y val="-3.452212776094752E-2"/>
                </c:manualLayout>
              </c:layout>
              <c:showVal val="1"/>
            </c:dLbl>
            <c:dLbl>
              <c:idx val="4"/>
              <c:layout>
                <c:manualLayout>
                  <c:x val="2.0867152661628002E-2"/>
                  <c:y val="-3.8540786136068823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Лист1!$A$83:$A$87</c:f>
              <c:strCache>
                <c:ptCount val="5"/>
                <c:pt idx="0">
                  <c:v>факт 2013</c:v>
                </c:pt>
                <c:pt idx="1">
                  <c:v>ожидаемое исполнение 2014</c:v>
                </c:pt>
                <c:pt idx="2">
                  <c:v>проект 2015</c:v>
                </c:pt>
                <c:pt idx="3">
                  <c:v>проект 2016</c:v>
                </c:pt>
                <c:pt idx="4">
                  <c:v>проект 2017</c:v>
                </c:pt>
              </c:strCache>
            </c:strRef>
          </c:cat>
          <c:val>
            <c:numRef>
              <c:f>Лист1!$B$83:$B$87</c:f>
              <c:numCache>
                <c:formatCode>General</c:formatCode>
                <c:ptCount val="5"/>
                <c:pt idx="0">
                  <c:v>3723.4</c:v>
                </c:pt>
                <c:pt idx="1">
                  <c:v>3135.8</c:v>
                </c:pt>
                <c:pt idx="2">
                  <c:v>3022.1</c:v>
                </c:pt>
                <c:pt idx="3">
                  <c:v>3242.6</c:v>
                </c:pt>
                <c:pt idx="4">
                  <c:v>3247.5</c:v>
                </c:pt>
              </c:numCache>
            </c:numRef>
          </c:val>
        </c:ser>
        <c:dLbls>
          <c:showVal val="1"/>
        </c:dLbls>
        <c:shape val="box"/>
        <c:axId val="76148096"/>
        <c:axId val="76022912"/>
        <c:axId val="0"/>
      </c:bar3DChart>
      <c:catAx>
        <c:axId val="7614809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2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022912"/>
        <c:crosses val="autoZero"/>
        <c:auto val="1"/>
        <c:lblAlgn val="ctr"/>
        <c:lblOffset val="100"/>
        <c:tickLblSkip val="2"/>
        <c:tickMarkSkip val="1"/>
      </c:catAx>
      <c:valAx>
        <c:axId val="760229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1480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740350369589662"/>
          <c:y val="0.53738415875585566"/>
          <c:w val="0.20210028864502191"/>
          <c:h val="9.345794392523389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perspective val="0"/>
    </c:view3D>
    <c:plotArea>
      <c:layout/>
      <c:pie3DChart>
        <c:varyColors val="1"/>
        <c:ser>
          <c:idx val="1"/>
          <c:order val="1"/>
          <c:tx>
            <c:strRef>
              <c:f>Лист1!$B$91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showPercent val="1"/>
          </c:dLbls>
          <c:cat>
            <c:strRef>
              <c:f>Лист1!$A$92:$A$95</c:f>
              <c:strCache>
                <c:ptCount val="4"/>
                <c:pt idx="0">
                  <c:v>Автомобильный бензин</c:v>
                </c:pt>
                <c:pt idx="1">
                  <c:v>Прямогонный бензин</c:v>
                </c:pt>
                <c:pt idx="2">
                  <c:v>Дизельное топливо</c:v>
                </c:pt>
                <c:pt idx="3">
                  <c:v>Моторные масла</c:v>
                </c:pt>
              </c:strCache>
            </c:strRef>
          </c:cat>
          <c:val>
            <c:numRef>
              <c:f>Лист1!$B$92:$B$95</c:f>
              <c:numCache>
                <c:formatCode>General</c:formatCode>
                <c:ptCount val="4"/>
                <c:pt idx="0">
                  <c:v>296.89999999999969</c:v>
                </c:pt>
                <c:pt idx="1">
                  <c:v>5.7</c:v>
                </c:pt>
                <c:pt idx="2">
                  <c:v>135.6</c:v>
                </c:pt>
                <c:pt idx="3">
                  <c:v>5.0999999999999996</c:v>
                </c:pt>
              </c:numCache>
            </c:numRef>
          </c:val>
        </c:ser>
        <c:ser>
          <c:idx val="0"/>
          <c:order val="0"/>
          <c:tx>
            <c:strRef>
              <c:f>Лист1!$B$91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explosion val="33"/>
          </c:dPt>
          <c:dLbls>
            <c:showPercent val="1"/>
          </c:dLbls>
          <c:cat>
            <c:strRef>
              <c:f>Лист1!$A$92:$A$95</c:f>
              <c:strCache>
                <c:ptCount val="4"/>
                <c:pt idx="0">
                  <c:v>Автомобильный бензин</c:v>
                </c:pt>
                <c:pt idx="1">
                  <c:v>Прямогонный бензин</c:v>
                </c:pt>
                <c:pt idx="2">
                  <c:v>Дизельное топливо</c:v>
                </c:pt>
                <c:pt idx="3">
                  <c:v>Моторные масла</c:v>
                </c:pt>
              </c:strCache>
            </c:strRef>
          </c:cat>
          <c:val>
            <c:numRef>
              <c:f>Лист1!$B$92:$B$95</c:f>
              <c:numCache>
                <c:formatCode>General</c:formatCode>
                <c:ptCount val="4"/>
                <c:pt idx="0">
                  <c:v>296.89999999999969</c:v>
                </c:pt>
                <c:pt idx="1">
                  <c:v>5.7</c:v>
                </c:pt>
                <c:pt idx="2">
                  <c:v>135.6</c:v>
                </c:pt>
                <c:pt idx="3">
                  <c:v>5.0999999999999996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42118971562663232"/>
          <c:y val="4.444468414050992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8.5271533005119984E-2"/>
          <c:y val="0.13889063195382348"/>
          <c:w val="0.80103561307840165"/>
          <c:h val="0.74138124112444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Лист1!$B$99</c:f>
              <c:strCache>
                <c:ptCount val="1"/>
                <c:pt idx="0">
                  <c:v>тыс.рублей</c:v>
                </c:pt>
              </c:strCache>
            </c:strRef>
          </c:tx>
          <c:spPr>
            <a:pattFill prst="ltUpDiag">
              <a:fgClr>
                <a:srgbClr val="FFCC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>
                <c:manualLayout>
                  <c:x val="9.9483111158559373E-3"/>
                  <c:y val="-1.501872702211977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Лист1!$A$100:$A$103</c:f>
              <c:strCache>
                <c:ptCount val="4"/>
                <c:pt idx="0">
                  <c:v>Бюджетные назначения 2014</c:v>
                </c:pt>
                <c:pt idx="1">
                  <c:v>Проект 2015</c:v>
                </c:pt>
                <c:pt idx="2">
                  <c:v>Проект 2016</c:v>
                </c:pt>
                <c:pt idx="3">
                  <c:v>Проект 2017</c:v>
                </c:pt>
              </c:strCache>
            </c:strRef>
          </c:cat>
          <c:val>
            <c:numRef>
              <c:f>Лист1!$B$100:$B$103</c:f>
              <c:numCache>
                <c:formatCode>General</c:formatCode>
                <c:ptCount val="4"/>
                <c:pt idx="0">
                  <c:v>6569.1</c:v>
                </c:pt>
                <c:pt idx="1">
                  <c:v>9085.9</c:v>
                </c:pt>
                <c:pt idx="2">
                  <c:v>5400.9</c:v>
                </c:pt>
                <c:pt idx="3">
                  <c:v>5560.8</c:v>
                </c:pt>
              </c:numCache>
            </c:numRef>
          </c:val>
        </c:ser>
        <c:dLbls>
          <c:showVal val="1"/>
        </c:dLbls>
        <c:axId val="76184192"/>
        <c:axId val="76194176"/>
      </c:barChart>
      <c:catAx>
        <c:axId val="76184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194176"/>
        <c:crosses val="autoZero"/>
        <c:auto val="1"/>
        <c:lblAlgn val="ctr"/>
        <c:lblOffset val="100"/>
        <c:tickLblSkip val="1"/>
        <c:tickMarkSkip val="1"/>
      </c:catAx>
      <c:valAx>
        <c:axId val="761941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184192"/>
        <c:crosses val="autoZero"/>
        <c:crossBetween val="between"/>
      </c:valAx>
      <c:spPr>
        <a:gradFill rotWithShape="0">
          <a:gsLst>
            <a:gs pos="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5400000" scaled="1"/>
        </a:gradFill>
        <a:ln w="12700">
          <a:solidFill>
            <a:srgbClr val="CCFFFF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/>
      <c:pieChart>
        <c:varyColors val="1"/>
        <c:ser>
          <c:idx val="2"/>
          <c:order val="2"/>
          <c:tx>
            <c:strRef>
              <c:f>Лист1!$B$122</c:f>
              <c:strCache>
                <c:ptCount val="1"/>
                <c:pt idx="0">
                  <c:v>%</c:v>
                </c:pt>
              </c:strCache>
            </c:strRef>
          </c:tx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Лист1!$B$123:$B$131</c:f>
              <c:numCache>
                <c:formatCode>General</c:formatCode>
                <c:ptCount val="9"/>
                <c:pt idx="0">
                  <c:v>0.4</c:v>
                </c:pt>
                <c:pt idx="1">
                  <c:v>58.9</c:v>
                </c:pt>
                <c:pt idx="2">
                  <c:v>0.1</c:v>
                </c:pt>
                <c:pt idx="3">
                  <c:v>1.8</c:v>
                </c:pt>
                <c:pt idx="4">
                  <c:v>32.6</c:v>
                </c:pt>
                <c:pt idx="5">
                  <c:v>3.7</c:v>
                </c:pt>
                <c:pt idx="6">
                  <c:v>0.60000000000000042</c:v>
                </c:pt>
                <c:pt idx="7">
                  <c:v>0.5</c:v>
                </c:pt>
                <c:pt idx="8">
                  <c:v>1.4</c:v>
                </c:pt>
              </c:numCache>
            </c:numRef>
          </c:val>
        </c:ser>
        <c:ser>
          <c:idx val="3"/>
          <c:order val="3"/>
          <c:tx>
            <c:strRef>
              <c:f>Лист1!$C$122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Лист1!$C$123:$C$131</c:f>
              <c:numCache>
                <c:formatCode>General</c:formatCode>
                <c:ptCount val="9"/>
                <c:pt idx="0">
                  <c:v>50</c:v>
                </c:pt>
                <c:pt idx="1">
                  <c:v>7133.1</c:v>
                </c:pt>
                <c:pt idx="2">
                  <c:v>15</c:v>
                </c:pt>
                <c:pt idx="3">
                  <c:v>214.7</c:v>
                </c:pt>
                <c:pt idx="4">
                  <c:v>3953.1</c:v>
                </c:pt>
                <c:pt idx="5">
                  <c:v>443.3</c:v>
                </c:pt>
                <c:pt idx="6">
                  <c:v>75.400000000000006</c:v>
                </c:pt>
                <c:pt idx="7">
                  <c:v>58.7</c:v>
                </c:pt>
                <c:pt idx="8">
                  <c:v>164.7</c:v>
                </c:pt>
              </c:numCache>
            </c:numRef>
          </c:val>
        </c:ser>
        <c:ser>
          <c:idx val="4"/>
          <c:order val="4"/>
          <c:tx>
            <c:strRef>
              <c:f>Лист1!$B$122</c:f>
              <c:strCache>
                <c:ptCount val="1"/>
                <c:pt idx="0">
                  <c:v>%</c:v>
                </c:pt>
              </c:strCache>
            </c:strRef>
          </c:tx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Лист1!$B$123:$B$131</c:f>
              <c:numCache>
                <c:formatCode>General</c:formatCode>
                <c:ptCount val="9"/>
                <c:pt idx="0">
                  <c:v>0.4</c:v>
                </c:pt>
                <c:pt idx="1">
                  <c:v>58.9</c:v>
                </c:pt>
                <c:pt idx="2">
                  <c:v>0.1</c:v>
                </c:pt>
                <c:pt idx="3">
                  <c:v>1.8</c:v>
                </c:pt>
                <c:pt idx="4">
                  <c:v>32.6</c:v>
                </c:pt>
                <c:pt idx="5">
                  <c:v>3.7</c:v>
                </c:pt>
                <c:pt idx="6">
                  <c:v>0.60000000000000042</c:v>
                </c:pt>
                <c:pt idx="7">
                  <c:v>0.5</c:v>
                </c:pt>
                <c:pt idx="8">
                  <c:v>1.4</c:v>
                </c:pt>
              </c:numCache>
            </c:numRef>
          </c:val>
        </c:ser>
        <c:ser>
          <c:idx val="5"/>
          <c:order val="5"/>
          <c:tx>
            <c:strRef>
              <c:f>Лист1!$C$122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Лист1!$C$123:$C$131</c:f>
              <c:numCache>
                <c:formatCode>General</c:formatCode>
                <c:ptCount val="9"/>
                <c:pt idx="0">
                  <c:v>50</c:v>
                </c:pt>
                <c:pt idx="1">
                  <c:v>7133.1</c:v>
                </c:pt>
                <c:pt idx="2">
                  <c:v>15</c:v>
                </c:pt>
                <c:pt idx="3">
                  <c:v>214.7</c:v>
                </c:pt>
                <c:pt idx="4">
                  <c:v>3953.1</c:v>
                </c:pt>
                <c:pt idx="5">
                  <c:v>443.3</c:v>
                </c:pt>
                <c:pt idx="6">
                  <c:v>75.400000000000006</c:v>
                </c:pt>
                <c:pt idx="7">
                  <c:v>58.7</c:v>
                </c:pt>
                <c:pt idx="8">
                  <c:v>164.7</c:v>
                </c:pt>
              </c:numCache>
            </c:numRef>
          </c:val>
        </c:ser>
        <c:ser>
          <c:idx val="6"/>
          <c:order val="6"/>
          <c:tx>
            <c:strRef>
              <c:f>Лист1!$B$122</c:f>
              <c:strCache>
                <c:ptCount val="1"/>
                <c:pt idx="0">
                  <c:v>%</c:v>
                </c:pt>
              </c:strCache>
            </c:strRef>
          </c:tx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Лист1!$B$123:$B$131</c:f>
              <c:numCache>
                <c:formatCode>General</c:formatCode>
                <c:ptCount val="9"/>
                <c:pt idx="0">
                  <c:v>0.4</c:v>
                </c:pt>
                <c:pt idx="1">
                  <c:v>58.9</c:v>
                </c:pt>
                <c:pt idx="2">
                  <c:v>0.1</c:v>
                </c:pt>
                <c:pt idx="3">
                  <c:v>1.8</c:v>
                </c:pt>
                <c:pt idx="4">
                  <c:v>32.6</c:v>
                </c:pt>
                <c:pt idx="5">
                  <c:v>3.7</c:v>
                </c:pt>
                <c:pt idx="6">
                  <c:v>0.60000000000000042</c:v>
                </c:pt>
                <c:pt idx="7">
                  <c:v>0.5</c:v>
                </c:pt>
                <c:pt idx="8">
                  <c:v>1.4</c:v>
                </c:pt>
              </c:numCache>
            </c:numRef>
          </c:val>
        </c:ser>
        <c:ser>
          <c:idx val="7"/>
          <c:order val="7"/>
          <c:tx>
            <c:strRef>
              <c:f>Лист1!$C$122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Лист1!$C$123:$C$131</c:f>
              <c:numCache>
                <c:formatCode>General</c:formatCode>
                <c:ptCount val="9"/>
                <c:pt idx="0">
                  <c:v>50</c:v>
                </c:pt>
                <c:pt idx="1">
                  <c:v>7133.1</c:v>
                </c:pt>
                <c:pt idx="2">
                  <c:v>15</c:v>
                </c:pt>
                <c:pt idx="3">
                  <c:v>214.7</c:v>
                </c:pt>
                <c:pt idx="4">
                  <c:v>3953.1</c:v>
                </c:pt>
                <c:pt idx="5">
                  <c:v>443.3</c:v>
                </c:pt>
                <c:pt idx="6">
                  <c:v>75.400000000000006</c:v>
                </c:pt>
                <c:pt idx="7">
                  <c:v>58.7</c:v>
                </c:pt>
                <c:pt idx="8">
                  <c:v>164.7</c:v>
                </c:pt>
              </c:numCache>
            </c:numRef>
          </c:val>
        </c:ser>
        <c:ser>
          <c:idx val="0"/>
          <c:order val="0"/>
          <c:tx>
            <c:strRef>
              <c:f>Лист1!$B$122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1"/>
            <c:explosion val="9"/>
          </c:dPt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Лист1!$B$123:$B$131</c:f>
              <c:numCache>
                <c:formatCode>General</c:formatCode>
                <c:ptCount val="9"/>
                <c:pt idx="0">
                  <c:v>0.4</c:v>
                </c:pt>
                <c:pt idx="1">
                  <c:v>58.9</c:v>
                </c:pt>
                <c:pt idx="2">
                  <c:v>0.1</c:v>
                </c:pt>
                <c:pt idx="3">
                  <c:v>1.8</c:v>
                </c:pt>
                <c:pt idx="4">
                  <c:v>32.6</c:v>
                </c:pt>
                <c:pt idx="5">
                  <c:v>3.7</c:v>
                </c:pt>
                <c:pt idx="6">
                  <c:v>0.60000000000000042</c:v>
                </c:pt>
                <c:pt idx="7">
                  <c:v>0.5</c:v>
                </c:pt>
                <c:pt idx="8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Лист1!$C$122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Лист1!$A$123:$A$131</c:f>
              <c:strCache>
                <c:ptCount val="9"/>
                <c:pt idx="0">
                  <c:v>Соц.политика - 50,0</c:v>
                </c:pt>
                <c:pt idx="1">
                  <c:v>Культура, кинематография - 7133,1</c:v>
                </c:pt>
                <c:pt idx="2">
                  <c:v>Физкультура и спорт -15,0</c:v>
                </c:pt>
                <c:pt idx="3">
                  <c:v>ЖКХ -214,7</c:v>
                </c:pt>
                <c:pt idx="4">
                  <c:v>Общегосударственные вопросы - 3953,1</c:v>
                </c:pt>
                <c:pt idx="5">
                  <c:v>национальная экономика -443,3</c:v>
                </c:pt>
                <c:pt idx="6">
                  <c:v>охрана окружающей среды-75,4</c:v>
                </c:pt>
                <c:pt idx="7">
                  <c:v>Нац.безопасность, правоохранительная деятельность -58,7</c:v>
                </c:pt>
                <c:pt idx="8">
                  <c:v>национальная оборона -164,7</c:v>
                </c:pt>
              </c:strCache>
            </c:strRef>
          </c:cat>
          <c:val>
            <c:numRef>
              <c:f>Лист1!$C$123:$C$131</c:f>
              <c:numCache>
                <c:formatCode>General</c:formatCode>
                <c:ptCount val="9"/>
                <c:pt idx="0">
                  <c:v>50</c:v>
                </c:pt>
                <c:pt idx="1">
                  <c:v>7133.1</c:v>
                </c:pt>
                <c:pt idx="2">
                  <c:v>15</c:v>
                </c:pt>
                <c:pt idx="3">
                  <c:v>214.7</c:v>
                </c:pt>
                <c:pt idx="4">
                  <c:v>3953.1</c:v>
                </c:pt>
                <c:pt idx="5">
                  <c:v>443.3</c:v>
                </c:pt>
                <c:pt idx="6">
                  <c:v>75.400000000000006</c:v>
                </c:pt>
                <c:pt idx="7">
                  <c:v>58.7</c:v>
                </c:pt>
                <c:pt idx="8">
                  <c:v>164.7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498161071098371"/>
          <c:y val="0.16520871953942826"/>
          <c:w val="0.33869927396516203"/>
          <c:h val="0.78675403336820682"/>
        </c:manualLayout>
      </c:layout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288" y="1524000"/>
            <a:ext cx="75342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57388" y="3962400"/>
            <a:ext cx="6477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CBDB7A9-370E-44A0-ABFB-1F0A316E24D5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87688" y="6243638"/>
            <a:ext cx="2862262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8246EF-BE84-46E3-A7E2-4F15D6798A65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2231" name="Freeform 7"/>
          <p:cNvSpPr>
            <a:spLocks noChangeArrowheads="1"/>
          </p:cNvSpPr>
          <p:nvPr/>
        </p:nvSpPr>
        <p:spPr bwMode="auto">
          <a:xfrm>
            <a:off x="603250" y="1219200"/>
            <a:ext cx="7831138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957388" y="3962400"/>
            <a:ext cx="64373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69B78-3042-407E-893E-91B02BD9C950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B7FA2-A704-4CCD-9EA3-986D340DB51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7813"/>
            <a:ext cx="20320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2438" y="277813"/>
            <a:ext cx="5948362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96BC9-2D1F-4BE3-AF50-4F759E45531F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B5BC-440B-45F0-A750-24816453237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9B15A-B5A0-496A-BBD7-20A9CA123FEE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7C8D-B0FF-4448-AE69-8D420CCC846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4406900"/>
            <a:ext cx="7681913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75" y="2906713"/>
            <a:ext cx="768191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0794-7FDB-471A-8838-7E112D6BB8C1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E6C0-D3B8-446D-8AD3-10B2A36CDF7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2438" y="1600200"/>
            <a:ext cx="3989387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94225" y="1600200"/>
            <a:ext cx="399097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B82BD-33F5-4463-999C-8BBB281C68F2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0DBC6-5B81-4645-A5B1-753170CB76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38" y="274638"/>
            <a:ext cx="81327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2438" y="1535113"/>
            <a:ext cx="3992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2438" y="2174875"/>
            <a:ext cx="3992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91050" y="1535113"/>
            <a:ext cx="3994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91050" y="2174875"/>
            <a:ext cx="3994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B66ED-126E-4A1A-8C93-0769E7E79A56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53B84-39B5-4A80-BE55-3009BE22CEB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D51095-DCDD-4750-8D4F-B88BA24B6259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2488A-39AE-40FF-B4F5-BF2269077A7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3B6F57-D6BD-46CF-9457-C862EF7C1E49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67041-4820-475C-8CD4-6A87403B1FD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38" y="273050"/>
            <a:ext cx="29733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33775" y="273050"/>
            <a:ext cx="50514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2438" y="1435100"/>
            <a:ext cx="297338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1BF81B-7DD1-4166-A52C-726316AB6A38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1395A-F2E8-4CFF-B857-211350F739F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0" y="4800600"/>
            <a:ext cx="54229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71650" y="612775"/>
            <a:ext cx="54229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71650" y="5367338"/>
            <a:ext cx="54229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BF2A4-8BB5-4BD8-A222-941C58CC15F9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0C2E3-1F67-42ED-BE1B-160C08C023A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2438" y="277813"/>
            <a:ext cx="813276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600200"/>
            <a:ext cx="81327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2438" y="6243638"/>
            <a:ext cx="210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4F2ED398-DA22-4216-BD00-BC33D00FEFD9}" type="datetimeFigureOut">
              <a:rPr lang="ru-RU"/>
              <a:pPr/>
              <a:t>05.05.2015</a:t>
            </a:fld>
            <a:endParaRPr lang="ru-RU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87688" y="6248400"/>
            <a:ext cx="286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243638"/>
            <a:ext cx="210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A14CD3DD-3C30-4BCD-A6F1-D3E39B41642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1207" name="Freeform 7"/>
          <p:cNvSpPr>
            <a:spLocks noChangeArrowheads="1"/>
          </p:cNvSpPr>
          <p:nvPr/>
        </p:nvSpPr>
        <p:spPr bwMode="auto">
          <a:xfrm>
            <a:off x="376238" y="228600"/>
            <a:ext cx="813435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452438" y="6172200"/>
            <a:ext cx="813276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0_6a4e5_805b5581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6089" y="0"/>
            <a:ext cx="9037638" cy="6858000"/>
          </a:xfrm>
          <a:prstGeom prst="rect">
            <a:avLst/>
          </a:prstGeom>
          <a:noFill/>
        </p:spPr>
      </p:pic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61167" y="-214338"/>
            <a:ext cx="6954071" cy="2968651"/>
          </a:xfrm>
        </p:spPr>
        <p:txBody>
          <a:bodyPr anchor="ctr"/>
          <a:lstStyle/>
          <a:p>
            <a:pPr algn="ctr"/>
            <a:r>
              <a:rPr lang="ru-RU" sz="3200" b="1" dirty="0">
                <a:solidFill>
                  <a:srgbClr val="3333CC"/>
                </a:solidFill>
                <a:latin typeface="Arial" charset="0"/>
                <a:cs typeface="Arial" charset="0"/>
              </a:rPr>
              <a:t>Бюджет </a:t>
            </a:r>
            <a:br>
              <a:rPr lang="ru-RU" sz="3200" b="1" dirty="0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Зимовниковского </a:t>
            </a:r>
            <a:r>
              <a:rPr lang="ru-RU" sz="32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района на </a:t>
            </a:r>
            <a:br>
              <a:rPr lang="ru-RU" sz="3200" b="1" dirty="0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sz="32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2015-2017 </a:t>
            </a:r>
            <a:r>
              <a:rPr lang="ru-RU" sz="3200" b="1" dirty="0">
                <a:solidFill>
                  <a:srgbClr val="3333CC"/>
                </a:solidFill>
                <a:latin typeface="Arial" charset="0"/>
                <a:cs typeface="Arial" charset="0"/>
              </a:rPr>
              <a:t>годы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04838" y="260350"/>
            <a:ext cx="7681912" cy="1325563"/>
          </a:xfrm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Структура расходов бюджета </a:t>
            </a:r>
            <a:r>
              <a:rPr 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Зимовниковского </a:t>
            </a: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района </a:t>
            </a:r>
            <a:b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 в </a:t>
            </a:r>
            <a:r>
              <a:rPr 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2015 </a:t>
            </a: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году по разделам</a:t>
            </a:r>
            <a:endParaRPr lang="ru-RU" sz="20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9729" y="1285860"/>
            <a:ext cx="2159000" cy="1584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Социальная политика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0,4%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19"/>
          <p:cNvSpPr/>
          <p:nvPr/>
        </p:nvSpPr>
        <p:spPr>
          <a:xfrm>
            <a:off x="804043" y="4643446"/>
            <a:ext cx="2159000" cy="1524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Национальная </a:t>
            </a:r>
            <a:r>
              <a:rPr lang="ru-RU" b="1" dirty="0" smtClean="0">
                <a:solidFill>
                  <a:schemeClr val="tx1"/>
                </a:solidFill>
              </a:rPr>
              <a:t>оборона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1,4%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04769" y="3286124"/>
            <a:ext cx="2143125" cy="17145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3,7%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21"/>
          <p:cNvSpPr/>
          <p:nvPr/>
        </p:nvSpPr>
        <p:spPr>
          <a:xfrm>
            <a:off x="3090059" y="1357298"/>
            <a:ext cx="2716215" cy="1071570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0,1%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75811" y="3714752"/>
            <a:ext cx="2359025" cy="10001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32,6%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>
            <a:off x="3018621" y="2500306"/>
            <a:ext cx="2928958" cy="114300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1,8%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>
            <a:off x="589729" y="2857496"/>
            <a:ext cx="2162175" cy="1714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Культура, кинематография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58,9%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>
            <a:off x="6423025" y="1465263"/>
            <a:ext cx="2105025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Охрана  окружающей среды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0,6%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26"/>
          <p:cNvSpPr/>
          <p:nvPr/>
        </p:nvSpPr>
        <p:spPr>
          <a:xfrm>
            <a:off x="3518687" y="4786322"/>
            <a:ext cx="2359025" cy="13636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0,5%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Заголовок 1"/>
          <p:cNvSpPr>
            <a:spLocks/>
          </p:cNvSpPr>
          <p:nvPr/>
        </p:nvSpPr>
        <p:spPr bwMode="auto">
          <a:xfrm>
            <a:off x="3078163" y="3284538"/>
            <a:ext cx="9366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%</a:t>
            </a:r>
          </a:p>
        </p:txBody>
      </p:sp>
      <p:sp>
        <p:nvSpPr>
          <p:cNvPr id="389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5775" y="476250"/>
            <a:ext cx="7681913" cy="684213"/>
          </a:xfrm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Расходы бюджета </a:t>
            </a:r>
            <a:r>
              <a:rPr lang="ru-RU" sz="2000" b="1" dirty="0" smtClean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Глубочанского сельского поселения Зимовниковского 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района в </a:t>
            </a:r>
            <a:r>
              <a:rPr lang="ru-RU" sz="2000" b="1" dirty="0" smtClean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2015 </a:t>
            </a:r>
            <a:r>
              <a:rPr lang="ru-RU" sz="2000" b="1" dirty="0">
                <a:solidFill>
                  <a:srgbClr val="3333CC"/>
                </a:solidFill>
                <a:latin typeface="Times New Roman" pitchFamily="18" charset="0"/>
                <a:cs typeface="Arial" charset="0"/>
              </a:rPr>
              <a:t>году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Arial" charset="0"/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8926" name="Заголовок 1"/>
          <p:cNvSpPr>
            <a:spLocks/>
          </p:cNvSpPr>
          <p:nvPr/>
        </p:nvSpPr>
        <p:spPr bwMode="auto">
          <a:xfrm>
            <a:off x="1998663" y="5013325"/>
            <a:ext cx="9366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%</a:t>
            </a:r>
          </a:p>
        </p:txBody>
      </p:sp>
      <p:sp>
        <p:nvSpPr>
          <p:cNvPr id="38927" name="Заголовок 1"/>
          <p:cNvSpPr>
            <a:spLocks/>
          </p:cNvSpPr>
          <p:nvPr/>
        </p:nvSpPr>
        <p:spPr bwMode="auto">
          <a:xfrm>
            <a:off x="1135063" y="3213100"/>
            <a:ext cx="9366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%</a:t>
            </a:r>
          </a:p>
        </p:txBody>
      </p:sp>
      <p:sp>
        <p:nvSpPr>
          <p:cNvPr id="38928" name="Заголовок 1"/>
          <p:cNvSpPr>
            <a:spLocks/>
          </p:cNvSpPr>
          <p:nvPr/>
        </p:nvSpPr>
        <p:spPr bwMode="auto">
          <a:xfrm>
            <a:off x="558800" y="1484313"/>
            <a:ext cx="10080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1400" b="1">
                <a:latin typeface="Times New Roman" pitchFamily="18" charset="0"/>
                <a:cs typeface="Arial" charset="0"/>
              </a:rPr>
              <a:t>%</a:t>
            </a:r>
          </a:p>
        </p:txBody>
      </p:sp>
      <p:graphicFrame>
        <p:nvGraphicFramePr>
          <p:cNvPr id="13" name="Chart 152"/>
          <p:cNvGraphicFramePr>
            <a:graphicFrameLocks/>
          </p:cNvGraphicFramePr>
          <p:nvPr/>
        </p:nvGraphicFramePr>
        <p:xfrm>
          <a:off x="1504156" y="1385887"/>
          <a:ext cx="6029325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22625" y="3860800"/>
            <a:ext cx="2987675" cy="251936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Основа формирования проекта бюджета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Глубочанского сельского поселения </a:t>
            </a:r>
            <a:r>
              <a:rPr lang="ru-RU" sz="1400" b="1" dirty="0" smtClean="0">
                <a:solidFill>
                  <a:srgbClr val="000000"/>
                </a:solidFill>
                <a:latin typeface="Arial" charset="0"/>
              </a:rPr>
              <a:t>Зимовниковского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района на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2015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2016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2017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годов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18621" y="571480"/>
            <a:ext cx="3786215" cy="25019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Основные направления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бюджетной и налоговой политики Глубочанского сельского поселения на 201</a:t>
            </a:r>
            <a:r>
              <a:rPr lang="ru-RU" sz="1400" b="1" dirty="0" smtClean="0">
                <a:solidFill>
                  <a:srgbClr val="000000"/>
                </a:solidFill>
              </a:rPr>
              <a:t>5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-201</a:t>
            </a:r>
            <a:r>
              <a:rPr lang="ru-RU" sz="1400" b="1" dirty="0" smtClean="0">
                <a:solidFill>
                  <a:srgbClr val="000000"/>
                </a:solidFill>
              </a:rPr>
              <a:t>7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 годы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(Постановление Администрации Глубочанского сельского поселения от 08</a:t>
            </a:r>
            <a:r>
              <a:rPr lang="ru-RU" sz="1400" b="1" dirty="0" smtClean="0">
                <a:solidFill>
                  <a:srgbClr val="000000"/>
                </a:solidFill>
              </a:rPr>
              <a:t>.10.2014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№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69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pPr algn="ctr"/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1963" y="2798762"/>
            <a:ext cx="2633662" cy="28448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Прогноз социально-</a:t>
            </a: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экономического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Развития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Глубочанского сельского поселения на 2015-2017 </a:t>
            </a: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годы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(Распоряжение Администрации </a:t>
            </a:r>
            <a:r>
              <a:rPr lang="ru-RU" sz="1400" b="1" dirty="0" smtClean="0">
                <a:solidFill>
                  <a:srgbClr val="000000"/>
                </a:solidFill>
                <a:latin typeface="Arial" charset="0"/>
              </a:rPr>
              <a:t>Глубочанского сельского поселения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от 08.07.2014</a:t>
            </a:r>
            <a:endParaRPr lang="ru-RU" sz="16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 №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10)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0488" y="3284538"/>
            <a:ext cx="2254250" cy="250191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Муниципальные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Программы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Глубочанского сельского поселения(Распоряжение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Администрации </a:t>
            </a:r>
            <a:r>
              <a:rPr lang="ru-RU" sz="1400" b="1" dirty="0" smtClean="0">
                <a:solidFill>
                  <a:srgbClr val="000000"/>
                </a:solidFill>
                <a:latin typeface="Arial" charset="0"/>
              </a:rPr>
              <a:t>Глубочанского сельского поселения от 19.09.2013 </a:t>
            </a:r>
            <a:r>
              <a:rPr lang="ru-RU" sz="1400" b="1" dirty="0">
                <a:solidFill>
                  <a:srgbClr val="000000"/>
                </a:solidFill>
                <a:latin typeface="Arial" charset="0"/>
              </a:rPr>
              <a:t>№ </a:t>
            </a:r>
            <a:r>
              <a:rPr lang="ru-RU" sz="1400" b="1" dirty="0" smtClean="0">
                <a:solidFill>
                  <a:srgbClr val="000000"/>
                </a:solidFill>
                <a:latin typeface="Arial" charset="0"/>
              </a:rPr>
              <a:t>35)</a:t>
            </a:r>
            <a:endParaRPr lang="ru-RU" sz="14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  <a:p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207866">
            <a:off x="4614863" y="3057525"/>
            <a:ext cx="854075" cy="684213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372663">
            <a:off x="3009744" y="3451491"/>
            <a:ext cx="649288" cy="82073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право 16"/>
          <p:cNvSpPr>
            <a:spLocks noChangeArrowheads="1"/>
          </p:cNvSpPr>
          <p:nvPr/>
        </p:nvSpPr>
        <p:spPr bwMode="auto">
          <a:xfrm rot="9938026">
            <a:off x="5929313" y="3849688"/>
            <a:ext cx="611187" cy="722312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 algn="ctr">
            <a:solidFill>
              <a:srgbClr val="7D60A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dk1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46919" y="928670"/>
          <a:ext cx="757242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0524" y="260350"/>
            <a:ext cx="7681912" cy="1325563"/>
          </a:xfrm>
        </p:spPr>
        <p:txBody>
          <a:bodyPr anchor="ctr"/>
          <a:lstStyle/>
          <a:p>
            <a:pPr algn="ctr"/>
            <a:r>
              <a:rPr lang="ru-RU" alt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Структура собственных доходов бюджета </a:t>
            </a:r>
            <a:br>
              <a:rPr lang="ru-RU" alt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alt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Зимовниковского </a:t>
            </a:r>
            <a:r>
              <a:rPr lang="ru-RU" alt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района в </a:t>
            </a:r>
            <a:r>
              <a:rPr lang="ru-RU" alt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2015 </a:t>
            </a:r>
            <a:r>
              <a:rPr lang="ru-RU" alt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году</a:t>
            </a:r>
            <a:endParaRPr lang="ru-RU" sz="20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Chart 160"/>
          <p:cNvGraphicFramePr>
            <a:graphicFrameLocks/>
          </p:cNvGraphicFramePr>
          <p:nvPr/>
        </p:nvGraphicFramePr>
        <p:xfrm>
          <a:off x="1161233" y="1428736"/>
          <a:ext cx="707236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14338" y="333375"/>
            <a:ext cx="7681912" cy="1325563"/>
          </a:xfrm>
        </p:spPr>
        <p:txBody>
          <a:bodyPr anchor="ctr"/>
          <a:lstStyle/>
          <a:p>
            <a:pPr algn="ctr"/>
            <a:r>
              <a:rPr lang="ru-RU" alt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Динамика </a:t>
            </a:r>
            <a:r>
              <a:rPr lang="ru-RU" alt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поступления собственных доходов </a:t>
            </a:r>
            <a:r>
              <a:rPr lang="ru-RU" alt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части бюджета </a:t>
            </a:r>
            <a:r>
              <a:rPr lang="ru-RU" alt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</a:t>
            </a:r>
            <a:r>
              <a:rPr lang="ru-RU" sz="2000" b="1" dirty="0" smtClean="0">
                <a:solidFill>
                  <a:srgbClr val="3333CC"/>
                </a:solidFill>
                <a:latin typeface="Arial" charset="0"/>
              </a:rPr>
              <a:t>Зимовниковского</a:t>
            </a:r>
            <a:r>
              <a:rPr lang="ru-RU" alt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 района</a:t>
            </a:r>
            <a:endParaRPr lang="ru-RU" sz="2000" b="1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6208" name="Rectangle 64"/>
          <p:cNvSpPr>
            <a:spLocks noChangeArrowheads="1"/>
          </p:cNvSpPr>
          <p:nvPr/>
        </p:nvSpPr>
        <p:spPr bwMode="auto">
          <a:xfrm>
            <a:off x="2327275" y="1360488"/>
            <a:ext cx="4206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12" name="Rectangle 68"/>
          <p:cNvSpPr>
            <a:spLocks noChangeArrowheads="1"/>
          </p:cNvSpPr>
          <p:nvPr/>
        </p:nvSpPr>
        <p:spPr bwMode="auto">
          <a:xfrm>
            <a:off x="3511550" y="1724025"/>
            <a:ext cx="420688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34" name="Line 90"/>
          <p:cNvSpPr>
            <a:spLocks noChangeShapeType="1"/>
          </p:cNvSpPr>
          <p:nvPr/>
        </p:nvSpPr>
        <p:spPr bwMode="auto">
          <a:xfrm flipH="1">
            <a:off x="1811338" y="1771650"/>
            <a:ext cx="571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35" name="Rectangle 91"/>
          <p:cNvSpPr>
            <a:spLocks noChangeArrowheads="1"/>
          </p:cNvSpPr>
          <p:nvPr/>
        </p:nvSpPr>
        <p:spPr bwMode="auto">
          <a:xfrm>
            <a:off x="1582738" y="4349750"/>
            <a:ext cx="1412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1" name="Rectangle 107"/>
          <p:cNvSpPr>
            <a:spLocks noChangeArrowheads="1"/>
          </p:cNvSpPr>
          <p:nvPr/>
        </p:nvSpPr>
        <p:spPr bwMode="auto">
          <a:xfrm>
            <a:off x="1677988" y="4603750"/>
            <a:ext cx="809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2" name="Rectangle 108"/>
          <p:cNvSpPr>
            <a:spLocks noChangeArrowheads="1"/>
          </p:cNvSpPr>
          <p:nvPr/>
        </p:nvSpPr>
        <p:spPr bwMode="auto">
          <a:xfrm>
            <a:off x="4122738" y="4603750"/>
            <a:ext cx="82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3" name="Rectangle 109"/>
          <p:cNvSpPr>
            <a:spLocks noChangeArrowheads="1"/>
          </p:cNvSpPr>
          <p:nvPr/>
        </p:nvSpPr>
        <p:spPr bwMode="auto">
          <a:xfrm>
            <a:off x="4257675" y="4922838"/>
            <a:ext cx="80963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4" name="Rectangle 110"/>
          <p:cNvSpPr>
            <a:spLocks noChangeArrowheads="1"/>
          </p:cNvSpPr>
          <p:nvPr/>
        </p:nvSpPr>
        <p:spPr bwMode="auto">
          <a:xfrm>
            <a:off x="6300788" y="4603750"/>
            <a:ext cx="82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5" name="Rectangle 111"/>
          <p:cNvSpPr>
            <a:spLocks noChangeArrowheads="1"/>
          </p:cNvSpPr>
          <p:nvPr/>
        </p:nvSpPr>
        <p:spPr bwMode="auto">
          <a:xfrm>
            <a:off x="6435725" y="4922838"/>
            <a:ext cx="80963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6" name="Rectangle 112"/>
          <p:cNvSpPr>
            <a:spLocks noChangeArrowheads="1"/>
          </p:cNvSpPr>
          <p:nvPr/>
        </p:nvSpPr>
        <p:spPr bwMode="auto">
          <a:xfrm>
            <a:off x="6304769" y="1357298"/>
            <a:ext cx="107157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(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тыс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.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рублей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57" name="Rectangle 113"/>
          <p:cNvSpPr>
            <a:spLocks noChangeArrowheads="1"/>
          </p:cNvSpPr>
          <p:nvPr/>
        </p:nvSpPr>
        <p:spPr bwMode="auto">
          <a:xfrm>
            <a:off x="8863013" y="3506788"/>
            <a:ext cx="171450" cy="142875"/>
          </a:xfrm>
          <a:prstGeom prst="rect">
            <a:avLst/>
          </a:prstGeom>
          <a:solidFill>
            <a:srgbClr val="FF00FF"/>
          </a:solidFill>
          <a:ln w="3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58" name="Text Box 114"/>
          <p:cNvSpPr txBox="1">
            <a:spLocks noChangeArrowheads="1"/>
          </p:cNvSpPr>
          <p:nvPr/>
        </p:nvSpPr>
        <p:spPr bwMode="auto">
          <a:xfrm>
            <a:off x="1804175" y="5572140"/>
            <a:ext cx="557216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Факт 2013                      Ожидаемое             Проект 2015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Проект 2016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Проект 2017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                                 исполнение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         	                2014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4" name="Chart 158"/>
          <p:cNvGraphicFramePr>
            <a:graphicFrameLocks/>
          </p:cNvGraphicFramePr>
          <p:nvPr/>
        </p:nvGraphicFramePr>
        <p:xfrm>
          <a:off x="661167" y="1571612"/>
          <a:ext cx="792961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57"/>
          <p:cNvGraphicFramePr>
            <a:graphicFrameLocks/>
          </p:cNvGraphicFramePr>
          <p:nvPr/>
        </p:nvGraphicFramePr>
        <p:xfrm>
          <a:off x="946919" y="1357298"/>
          <a:ext cx="728667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75547" y="357166"/>
            <a:ext cx="6215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3333CC"/>
                </a:solidFill>
                <a:cs typeface="Arial" charset="0"/>
              </a:rPr>
              <a:t>Структура доходов от уплаты акцизов на нефтепродукты в бюджет Глубочанского сельского поселения </a:t>
            </a:r>
            <a:r>
              <a:rPr lang="ru-RU" b="1" dirty="0" smtClean="0">
                <a:solidFill>
                  <a:srgbClr val="3333CC"/>
                </a:solidFill>
              </a:rPr>
              <a:t>Зимовниковского</a:t>
            </a:r>
            <a:r>
              <a:rPr lang="ru-RU" dirty="0" smtClean="0">
                <a:solidFill>
                  <a:srgbClr val="3333CC"/>
                </a:solidFill>
              </a:rPr>
              <a:t> </a:t>
            </a:r>
            <a:r>
              <a:rPr lang="ru-RU" altLang="ru-RU" b="1" dirty="0" smtClean="0">
                <a:solidFill>
                  <a:srgbClr val="3333CC"/>
                </a:solidFill>
                <a:cs typeface="Arial" charset="0"/>
              </a:rPr>
              <a:t>района в 2015 году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46919" y="357166"/>
            <a:ext cx="7681912" cy="1325563"/>
          </a:xfrm>
        </p:spPr>
        <p:txBody>
          <a:bodyPr anchor="ctr"/>
          <a:lstStyle/>
          <a:p>
            <a:pPr algn="ctr"/>
            <a:r>
              <a:rPr lang="ru-RU" altLang="ru-RU" sz="2000" b="1">
                <a:solidFill>
                  <a:srgbClr val="3333CC"/>
                </a:solidFill>
                <a:latin typeface="Arial" charset="0"/>
                <a:cs typeface="Arial" charset="0"/>
              </a:rPr>
              <a:t>Безвозмездные поступления из бюджета </a:t>
            </a:r>
            <a:br>
              <a:rPr lang="ru-RU" altLang="ru-RU" sz="2000" b="1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altLang="ru-RU" sz="2000" b="1">
                <a:solidFill>
                  <a:srgbClr val="3333CC"/>
                </a:solidFill>
                <a:latin typeface="Arial" charset="0"/>
                <a:cs typeface="Arial" charset="0"/>
              </a:rPr>
              <a:t>Ростовской области</a:t>
            </a:r>
            <a:endParaRPr lang="ru-RU" sz="200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9258" name="Text Box 52"/>
          <p:cNvSpPr txBox="1">
            <a:spLocks noChangeArrowheads="1"/>
          </p:cNvSpPr>
          <p:nvPr/>
        </p:nvSpPr>
        <p:spPr bwMode="auto">
          <a:xfrm>
            <a:off x="485775" y="176371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200" b="1" dirty="0"/>
          </a:p>
        </p:txBody>
      </p:sp>
      <p:graphicFrame>
        <p:nvGraphicFramePr>
          <p:cNvPr id="5" name="Chart 156"/>
          <p:cNvGraphicFramePr>
            <a:graphicFrameLocks/>
          </p:cNvGraphicFramePr>
          <p:nvPr/>
        </p:nvGraphicFramePr>
        <p:xfrm>
          <a:off x="946919" y="1428736"/>
          <a:ext cx="74295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14338" y="373063"/>
            <a:ext cx="7921625" cy="10080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3333CC"/>
                </a:solidFill>
                <a:latin typeface="Arial" charset="0"/>
                <a:cs typeface="Arial" charset="0"/>
              </a:rPr>
              <a:t>Доля муниципальных программ в общем объёме расходов, запланированных на реализацию муниципальных программ </a:t>
            </a:r>
            <a:r>
              <a:rPr lang="ru-RU" sz="18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</a:t>
            </a:r>
            <a:r>
              <a:rPr lang="ru-RU" sz="1800" b="1" dirty="0" smtClean="0">
                <a:solidFill>
                  <a:srgbClr val="3333CC"/>
                </a:solidFill>
                <a:latin typeface="Arial" charset="0"/>
              </a:rPr>
              <a:t>Зимовниковского</a:t>
            </a:r>
            <a:r>
              <a:rPr lang="ru-RU" sz="18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  <a:r>
              <a:rPr lang="ru-RU" sz="18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района в </a:t>
            </a:r>
            <a:r>
              <a:rPr lang="ru-RU" sz="18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2015 </a:t>
            </a:r>
            <a:r>
              <a:rPr lang="ru-RU" sz="1800" b="1" dirty="0">
                <a:solidFill>
                  <a:srgbClr val="3333CC"/>
                </a:solidFill>
                <a:latin typeface="Arial" charset="0"/>
                <a:cs typeface="Arial" charset="0"/>
              </a:rPr>
              <a:t>году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233067" y="1214422"/>
            <a:ext cx="3167063" cy="947738"/>
          </a:xfrm>
          <a:prstGeom prst="rect">
            <a:avLst/>
          </a:prstGeom>
          <a:solidFill>
            <a:srgbClr val="2FDD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общественного порядка и противодействие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преступности </a:t>
            </a:r>
            <a:r>
              <a:rPr lang="ru-RU" sz="1600" b="1" dirty="0" smtClean="0">
                <a:solidFill>
                  <a:schemeClr val="tx1"/>
                </a:solidFill>
              </a:rPr>
              <a:t>0,1%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33331" y="2285992"/>
            <a:ext cx="2151063" cy="1004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Управление муниципальными </a:t>
            </a:r>
            <a:r>
              <a:rPr lang="ru-RU" sz="1600" b="1" dirty="0">
                <a:solidFill>
                  <a:schemeClr val="tx1"/>
                </a:solidFill>
              </a:rPr>
              <a:t>финансами </a:t>
            </a:r>
            <a:r>
              <a:rPr lang="ru-RU" sz="1600" b="1" dirty="0" smtClean="0">
                <a:solidFill>
                  <a:schemeClr val="tx1"/>
                </a:solidFill>
              </a:rPr>
              <a:t>32,3%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04571" y="4643446"/>
            <a:ext cx="2571768" cy="12858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Развитие муниципальной службы и информационного общества 0,3%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89861" y="4786322"/>
            <a:ext cx="2906712" cy="8715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Развитие транспортной системы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3,7%</a:t>
            </a:r>
            <a:endParaRPr lang="ru-RU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32539" y="3786190"/>
            <a:ext cx="3060700" cy="9985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качественными жилищно- коммунальными услугами населения  </a:t>
            </a:r>
            <a:r>
              <a:rPr lang="ru-RU" sz="1600" b="1" dirty="0" smtClean="0">
                <a:solidFill>
                  <a:schemeClr val="tx1"/>
                </a:solidFill>
              </a:rPr>
              <a:t>1,6%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31"/>
          <p:cNvSpPr/>
          <p:nvPr/>
        </p:nvSpPr>
        <p:spPr>
          <a:xfrm>
            <a:off x="3375811" y="3286124"/>
            <a:ext cx="2851150" cy="1057275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Защита населения и территорий от чрезвычайных ситуаций </a:t>
            </a:r>
            <a:r>
              <a:rPr lang="ru-RU" sz="1600" b="1" dirty="0" smtClean="0">
                <a:solidFill>
                  <a:schemeClr val="tx1"/>
                </a:solidFill>
              </a:rPr>
              <a:t>0,5%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34"/>
          <p:cNvSpPr/>
          <p:nvPr/>
        </p:nvSpPr>
        <p:spPr>
          <a:xfrm>
            <a:off x="3661563" y="2571744"/>
            <a:ext cx="2151062" cy="6270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Развитие культуры </a:t>
            </a:r>
            <a:r>
              <a:rPr lang="ru-RU" sz="1600" b="1" dirty="0" smtClean="0">
                <a:solidFill>
                  <a:schemeClr val="tx1"/>
                </a:solidFill>
                <a:latin typeface="Calibri" pitchFamily="34" charset="0"/>
              </a:rPr>
              <a:t>58,9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%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89729" y="1214422"/>
            <a:ext cx="3440112" cy="10795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Энергосбережение и повышение энергетической эффективности </a:t>
            </a:r>
            <a:r>
              <a:rPr lang="ru-RU" sz="1600" b="1" dirty="0" smtClean="0">
                <a:solidFill>
                  <a:schemeClr val="tx1"/>
                </a:solidFill>
              </a:rPr>
              <a:t>0,1%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18291" y="2428868"/>
            <a:ext cx="2894013" cy="117316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Развитие физической культуры и спорта 0,1%</a:t>
            </a:r>
          </a:p>
        </p:txBody>
      </p:sp>
      <p:sp>
        <p:nvSpPr>
          <p:cNvPr id="14" name="Прямоугольник 12"/>
          <p:cNvSpPr>
            <a:spLocks noChangeArrowheads="1"/>
          </p:cNvSpPr>
          <p:nvPr/>
        </p:nvSpPr>
        <p:spPr bwMode="auto">
          <a:xfrm>
            <a:off x="6590521" y="3500438"/>
            <a:ext cx="1512887" cy="863600"/>
          </a:xfrm>
          <a:prstGeom prst="rect">
            <a:avLst/>
          </a:prstGeom>
          <a:solidFill>
            <a:srgbClr val="6666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latin typeface="Calibri" pitchFamily="34" charset="0"/>
              </a:rPr>
              <a:t>Охрана окружающей среды 0,6%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7000" y="260350"/>
            <a:ext cx="7889875" cy="1325563"/>
          </a:xfrm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Расходы бюджета </a:t>
            </a:r>
            <a:r>
              <a:rPr 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Зимовниковского </a:t>
            </a: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района,</a:t>
            </a:r>
            <a:b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формируемые в рамках муниципальных программ </a:t>
            </a:r>
            <a:b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</a:br>
            <a:r>
              <a:rPr lang="ru-RU" sz="2000" b="1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Глубочанского сельского поселения Зимовниковского </a:t>
            </a: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района, и </a:t>
            </a:r>
            <a:r>
              <a:rPr lang="ru-RU" sz="2000" b="1" dirty="0" err="1">
                <a:solidFill>
                  <a:srgbClr val="3333CC"/>
                </a:solidFill>
                <a:latin typeface="Arial" charset="0"/>
                <a:cs typeface="Arial" charset="0"/>
              </a:rPr>
              <a:t>непрограммные</a:t>
            </a:r>
            <a:r>
              <a:rPr lang="ru-RU" sz="2000" b="1" dirty="0">
                <a:solidFill>
                  <a:srgbClr val="3333CC"/>
                </a:solidFill>
                <a:latin typeface="Arial" charset="0"/>
                <a:cs typeface="Arial" charset="0"/>
              </a:rPr>
              <a:t> расходы</a:t>
            </a:r>
          </a:p>
        </p:txBody>
      </p:sp>
      <p:sp>
        <p:nvSpPr>
          <p:cNvPr id="6" name="Овал 5"/>
          <p:cNvSpPr/>
          <p:nvPr/>
        </p:nvSpPr>
        <p:spPr>
          <a:xfrm>
            <a:off x="568325" y="4221163"/>
            <a:ext cx="566738" cy="5254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568325" y="4933950"/>
            <a:ext cx="566738" cy="527050"/>
          </a:xfrm>
          <a:prstGeom prst="ellipse">
            <a:avLst/>
          </a:prstGeom>
          <a:solidFill>
            <a:srgbClr val="0099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34827" name="Прямоугольник 3"/>
          <p:cNvSpPr>
            <a:spLocks noChangeArrowheads="1"/>
          </p:cNvSpPr>
          <p:nvPr/>
        </p:nvSpPr>
        <p:spPr bwMode="auto">
          <a:xfrm>
            <a:off x="1422400" y="4365625"/>
            <a:ext cx="6513513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cs typeface="Arial" charset="0"/>
              </a:rPr>
              <a:t> - расходы бюджета </a:t>
            </a:r>
            <a:r>
              <a:rPr lang="ru-RU" sz="1400" b="1" dirty="0" smtClean="0">
                <a:cs typeface="Arial" charset="0"/>
              </a:rPr>
              <a:t>Глубочанского сельского поселения </a:t>
            </a:r>
            <a:r>
              <a:rPr lang="ru-RU" sz="1400" b="1" dirty="0" smtClean="0"/>
              <a:t>Зимовниковского </a:t>
            </a:r>
            <a:r>
              <a:rPr lang="ru-RU" sz="1400" b="1" dirty="0">
                <a:cs typeface="Arial" charset="0"/>
              </a:rPr>
              <a:t>района, формируемые  </a:t>
            </a:r>
            <a:r>
              <a:rPr lang="ru-RU" sz="1400" b="1" dirty="0" smtClean="0">
                <a:cs typeface="Arial" charset="0"/>
              </a:rPr>
              <a:t>в рамках  </a:t>
            </a:r>
            <a:r>
              <a:rPr lang="ru-RU" sz="1400" b="1" dirty="0">
                <a:cs typeface="Arial" charset="0"/>
              </a:rPr>
              <a:t>муниципальных программ </a:t>
            </a:r>
            <a:r>
              <a:rPr lang="ru-RU" sz="1400" b="1" dirty="0" smtClean="0">
                <a:cs typeface="Arial" charset="0"/>
              </a:rPr>
              <a:t>Глубочанского сельского поселения </a:t>
            </a:r>
            <a:r>
              <a:rPr lang="ru-RU" sz="1400" b="1" dirty="0" smtClean="0"/>
              <a:t>Зимовниковского </a:t>
            </a:r>
            <a:r>
              <a:rPr lang="ru-RU" sz="1400" b="1" dirty="0">
                <a:cs typeface="Arial" charset="0"/>
              </a:rPr>
              <a:t>района</a:t>
            </a:r>
          </a:p>
          <a:p>
            <a:r>
              <a:rPr lang="ru-RU" sz="1400" b="1" dirty="0">
                <a:cs typeface="Arial" charset="0"/>
              </a:rPr>
              <a:t>       </a:t>
            </a:r>
          </a:p>
          <a:p>
            <a:r>
              <a:rPr lang="ru-RU" sz="1400" b="1" dirty="0">
                <a:cs typeface="Arial" charset="0"/>
              </a:rPr>
              <a:t> - </a:t>
            </a:r>
            <a:r>
              <a:rPr lang="ru-RU" sz="1400" b="1" dirty="0" err="1">
                <a:cs typeface="Arial" charset="0"/>
              </a:rPr>
              <a:t>непрограммные</a:t>
            </a:r>
            <a:r>
              <a:rPr lang="ru-RU" sz="1400" b="1" dirty="0">
                <a:cs typeface="Arial" charset="0"/>
              </a:rPr>
              <a:t> расходы бюджета </a:t>
            </a:r>
            <a:r>
              <a:rPr lang="ru-RU" sz="1400" b="1" dirty="0" smtClean="0">
                <a:cs typeface="Arial" charset="0"/>
              </a:rPr>
              <a:t>Глубочанского сельского поселения </a:t>
            </a:r>
            <a:r>
              <a:rPr lang="ru-RU" sz="1400" b="1" dirty="0" smtClean="0"/>
              <a:t>Зимовниковского </a:t>
            </a:r>
            <a:r>
              <a:rPr lang="ru-RU" sz="1400" b="1" dirty="0">
                <a:cs typeface="Arial" charset="0"/>
              </a:rPr>
              <a:t>района</a:t>
            </a:r>
          </a:p>
        </p:txBody>
      </p:sp>
      <p:sp>
        <p:nvSpPr>
          <p:cNvPr id="34828" name="Прямоугольник 1"/>
          <p:cNvSpPr>
            <a:spLocks noChangeArrowheads="1"/>
          </p:cNvSpPr>
          <p:nvPr/>
        </p:nvSpPr>
        <p:spPr bwMode="auto">
          <a:xfrm>
            <a:off x="589729" y="1643050"/>
            <a:ext cx="8931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latin typeface="Times New Roman" pitchFamily="18" charset="0"/>
              </a:rPr>
              <a:t>2015</a:t>
            </a:r>
            <a:r>
              <a:rPr lang="ru-RU" altLang="ru-RU" sz="1400" b="1" dirty="0" smtClean="0">
                <a:latin typeface="Times New Roman" pitchFamily="18" charset="0"/>
              </a:rPr>
              <a:t> </a:t>
            </a:r>
            <a:r>
              <a:rPr lang="ru-RU" altLang="ru-RU" sz="1400" b="1" dirty="0">
                <a:latin typeface="Times New Roman" pitchFamily="18" charset="0"/>
              </a:rPr>
              <a:t>год</a:t>
            </a:r>
          </a:p>
        </p:txBody>
      </p:sp>
      <p:sp>
        <p:nvSpPr>
          <p:cNvPr id="34829" name="Прямоугольник 1"/>
          <p:cNvSpPr>
            <a:spLocks noChangeArrowheads="1"/>
          </p:cNvSpPr>
          <p:nvPr/>
        </p:nvSpPr>
        <p:spPr bwMode="auto">
          <a:xfrm>
            <a:off x="3232935" y="1714488"/>
            <a:ext cx="8931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latin typeface="Times New Roman" pitchFamily="18" charset="0"/>
              </a:rPr>
              <a:t>2016</a:t>
            </a:r>
            <a:r>
              <a:rPr lang="ru-RU" altLang="ru-RU" sz="1400" b="1" dirty="0" smtClean="0">
                <a:latin typeface="Times New Roman" pitchFamily="18" charset="0"/>
              </a:rPr>
              <a:t> </a:t>
            </a:r>
            <a:r>
              <a:rPr lang="ru-RU" altLang="ru-RU" sz="1400" b="1" dirty="0">
                <a:latin typeface="Times New Roman" pitchFamily="18" charset="0"/>
              </a:rPr>
              <a:t>год</a:t>
            </a:r>
          </a:p>
        </p:txBody>
      </p:sp>
      <p:sp>
        <p:nvSpPr>
          <p:cNvPr id="34830" name="Прямоугольник 1"/>
          <p:cNvSpPr>
            <a:spLocks noChangeArrowheads="1"/>
          </p:cNvSpPr>
          <p:nvPr/>
        </p:nvSpPr>
        <p:spPr bwMode="auto">
          <a:xfrm>
            <a:off x="6233331" y="1643050"/>
            <a:ext cx="8931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latin typeface="Times New Roman" pitchFamily="18" charset="0"/>
              </a:rPr>
              <a:t>2017</a:t>
            </a:r>
            <a:r>
              <a:rPr lang="ru-RU" altLang="ru-RU" sz="1400" b="1" dirty="0" smtClean="0">
                <a:latin typeface="Times New Roman" pitchFamily="18" charset="0"/>
              </a:rPr>
              <a:t> </a:t>
            </a:r>
            <a:r>
              <a:rPr lang="ru-RU" altLang="ru-RU" sz="1400" b="1" dirty="0">
                <a:latin typeface="Times New Roman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 rot="20719732">
            <a:off x="920750" y="2046288"/>
            <a:ext cx="2054225" cy="18272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11888,1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тыс.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рублей</a:t>
            </a:r>
          </a:p>
        </p:txBody>
      </p:sp>
      <p:sp>
        <p:nvSpPr>
          <p:cNvPr id="8" name="Овал 7"/>
          <p:cNvSpPr/>
          <p:nvPr/>
        </p:nvSpPr>
        <p:spPr>
          <a:xfrm rot="20719732">
            <a:off x="6246813" y="1989138"/>
            <a:ext cx="2084387" cy="18494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8153,3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тыс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рублей</a:t>
            </a:r>
          </a:p>
        </p:txBody>
      </p:sp>
      <p:sp>
        <p:nvSpPr>
          <p:cNvPr id="9" name="Овал 8"/>
          <p:cNvSpPr/>
          <p:nvPr/>
        </p:nvSpPr>
        <p:spPr>
          <a:xfrm rot="20719732">
            <a:off x="3503656" y="2087733"/>
            <a:ext cx="2055812" cy="18383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8205,4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тыс.</a:t>
            </a: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рублей</a:t>
            </a:r>
          </a:p>
        </p:txBody>
      </p:sp>
      <p:sp>
        <p:nvSpPr>
          <p:cNvPr id="15" name="Овал 14"/>
          <p:cNvSpPr>
            <a:spLocks noChangeArrowheads="1"/>
          </p:cNvSpPr>
          <p:nvPr/>
        </p:nvSpPr>
        <p:spPr bwMode="auto">
          <a:xfrm>
            <a:off x="2382838" y="3109913"/>
            <a:ext cx="1082675" cy="993775"/>
          </a:xfrm>
          <a:prstGeom prst="ellipse">
            <a:avLst/>
          </a:prstGeom>
          <a:solidFill>
            <a:srgbClr val="0099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lt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+mn-lt"/>
              </a:rPr>
              <a:t>219,9</a:t>
            </a:r>
            <a:endParaRPr lang="ru-RU" sz="1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+mn-lt"/>
              </a:rPr>
              <a:t>тыс.</a:t>
            </a:r>
            <a:endParaRPr lang="ru-RU" sz="1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Овал 15"/>
          <p:cNvSpPr>
            <a:spLocks noChangeArrowheads="1"/>
          </p:cNvSpPr>
          <p:nvPr/>
        </p:nvSpPr>
        <p:spPr bwMode="auto">
          <a:xfrm>
            <a:off x="4878388" y="3205163"/>
            <a:ext cx="1077912" cy="941387"/>
          </a:xfrm>
          <a:prstGeom prst="ellipse">
            <a:avLst/>
          </a:prstGeom>
          <a:solidFill>
            <a:srgbClr val="0099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lt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+mn-lt"/>
              </a:rPr>
              <a:t>438,1</a:t>
            </a:r>
            <a:endParaRPr lang="ru-RU" sz="1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+mn-lt"/>
              </a:rPr>
              <a:t>тыс.</a:t>
            </a:r>
            <a:endParaRPr lang="ru-RU" sz="1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Овал 17"/>
          <p:cNvSpPr>
            <a:spLocks noChangeArrowheads="1"/>
          </p:cNvSpPr>
          <p:nvPr/>
        </p:nvSpPr>
        <p:spPr bwMode="auto">
          <a:xfrm>
            <a:off x="7543800" y="3141663"/>
            <a:ext cx="1008063" cy="842962"/>
          </a:xfrm>
          <a:prstGeom prst="ellipse">
            <a:avLst/>
          </a:prstGeom>
          <a:solidFill>
            <a:srgbClr val="0099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lt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+mn-lt"/>
              </a:rPr>
              <a:t>655,0</a:t>
            </a:r>
            <a:endParaRPr lang="ru-RU" sz="1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млн.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+mn-lt"/>
              </a:rPr>
              <a:t>рублей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2481</TotalTime>
  <Words>363</Words>
  <Application>Microsoft Office PowerPoint</Application>
  <PresentationFormat>Произвольный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Край</vt:lpstr>
      <vt:lpstr>Бюджет  Глубочанского сельского поселения Зимовниковского района на  2015-2017 годы</vt:lpstr>
      <vt:lpstr>Слайд 2</vt:lpstr>
      <vt:lpstr>Слайд 3</vt:lpstr>
      <vt:lpstr>Структура собственных доходов бюджета  Глубочанского сельского поселения Зимовниковского района в 2015 году</vt:lpstr>
      <vt:lpstr>Динамика поступления собственных доходов части бюджета Глубочанского сельского поселения Зимовниковского района</vt:lpstr>
      <vt:lpstr>Слайд 6</vt:lpstr>
      <vt:lpstr>Безвозмездные поступления из бюджета  Ростовской области</vt:lpstr>
      <vt:lpstr>Доля муниципальных программ в общем объёме расходов, запланированных на реализацию муниципальных программ Глубочанского сельского поселения Зимовниковского района в 2015 году</vt:lpstr>
      <vt:lpstr>Расходы бюджета Глубочанского сельского поселения Зимовниковского района, формируемые в рамках муниципальных программ  Глубочанского сельского поселения Зимовниковского района, и непрограммные расходы</vt:lpstr>
      <vt:lpstr>Структура расходов бюджета Глубочанского сельского поселения Зимовниковского района   в 2015 году по разделам</vt:lpstr>
      <vt:lpstr>Расходы бюджета Глубочанского сельского поселения Зимовниковского района в 2015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на 2014 год и на плановый период 2015 и 2016 годов направлен на решение следующих ключевых задач:</dc:title>
  <dc:creator>Luda</dc:creator>
  <cp:lastModifiedBy>СП</cp:lastModifiedBy>
  <cp:revision>177</cp:revision>
  <cp:lastPrinted>2013-12-02T17:09:54Z</cp:lastPrinted>
  <dcterms:created xsi:type="dcterms:W3CDTF">2013-12-01T13:39:32Z</dcterms:created>
  <dcterms:modified xsi:type="dcterms:W3CDTF">2015-05-05T04:30:42Z</dcterms:modified>
</cp:coreProperties>
</file>