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8" r:id="rId2"/>
    <p:sldId id="260" r:id="rId3"/>
  </p:sldIdLst>
  <p:sldSz cx="9906000" cy="6858000" type="A4"/>
  <p:notesSz cx="7105650" cy="10239375"/>
  <p:defaultTextStyle>
    <a:defPPr>
      <a:defRPr lang="ru-RU"/>
    </a:defPPr>
    <a:lvl1pPr marL="0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73019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46038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19057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92076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365096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838115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11134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784153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392E"/>
    <a:srgbClr val="FCC206"/>
    <a:srgbClr val="4B5320"/>
    <a:srgbClr val="003399"/>
    <a:srgbClr val="000000"/>
    <a:srgbClr val="0000FF"/>
    <a:srgbClr val="D4D6AE"/>
    <a:srgbClr val="00CC00"/>
    <a:srgbClr val="8182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17" autoAdjust="0"/>
    <p:restoredTop sz="94660"/>
  </p:normalViewPr>
  <p:slideViewPr>
    <p:cSldViewPr>
      <p:cViewPr varScale="1">
        <p:scale>
          <a:sx n="104" d="100"/>
          <a:sy n="104" d="100"/>
        </p:scale>
        <p:origin x="1644" y="108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9115" cy="511970"/>
          </a:xfrm>
          <a:prstGeom prst="rect">
            <a:avLst/>
          </a:prstGeom>
        </p:spPr>
        <p:txBody>
          <a:bodyPr vert="horz" lIns="95116" tIns="47558" rIns="95116" bIns="4755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24893" y="0"/>
            <a:ext cx="3079115" cy="511970"/>
          </a:xfrm>
          <a:prstGeom prst="rect">
            <a:avLst/>
          </a:prstGeom>
        </p:spPr>
        <p:txBody>
          <a:bodyPr vert="horz" lIns="95116" tIns="47558" rIns="95116" bIns="47558" rtlCol="0"/>
          <a:lstStyle>
            <a:lvl1pPr algn="r">
              <a:defRPr sz="1200"/>
            </a:lvl1pPr>
          </a:lstStyle>
          <a:p>
            <a:fld id="{F789D50F-7DFD-431B-A45D-21C9E18BA8FB}" type="datetimeFigureOut">
              <a:rPr lang="ru-RU" smtClean="0"/>
              <a:pPr/>
              <a:t>14.11.2024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79463" y="768350"/>
            <a:ext cx="5546725" cy="3840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116" tIns="47558" rIns="95116" bIns="4755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10566" y="4863704"/>
            <a:ext cx="5684520" cy="4607720"/>
          </a:xfrm>
          <a:prstGeom prst="rect">
            <a:avLst/>
          </a:prstGeom>
        </p:spPr>
        <p:txBody>
          <a:bodyPr vert="horz" lIns="95116" tIns="47558" rIns="95116" bIns="4755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725630"/>
            <a:ext cx="3079115" cy="511970"/>
          </a:xfrm>
          <a:prstGeom prst="rect">
            <a:avLst/>
          </a:prstGeom>
        </p:spPr>
        <p:txBody>
          <a:bodyPr vert="horz" lIns="95116" tIns="47558" rIns="95116" bIns="4755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24893" y="9725630"/>
            <a:ext cx="3079115" cy="511970"/>
          </a:xfrm>
          <a:prstGeom prst="rect">
            <a:avLst/>
          </a:prstGeom>
        </p:spPr>
        <p:txBody>
          <a:bodyPr vert="horz" lIns="95116" tIns="47558" rIns="95116" bIns="47558" rtlCol="0" anchor="b"/>
          <a:lstStyle>
            <a:lvl1pPr algn="r">
              <a:defRPr sz="1200"/>
            </a:lvl1pPr>
          </a:lstStyle>
          <a:p>
            <a:fld id="{FCE9DEF7-FB09-4C3D-9239-99D730ADB6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6131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73019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46038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419057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92076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365096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838115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311134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84153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9DEF7-FB09-4C3D-9239-99D730ADB60B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28938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9DEF7-FB09-4C3D-9239-99D730ADB60B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4431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1" y="2130426"/>
            <a:ext cx="84201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730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460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19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92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65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381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111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84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1" y="274639"/>
            <a:ext cx="222885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1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7301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4603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1905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920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3650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8381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3111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7841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1" y="1600201"/>
            <a:ext cx="4375150" cy="4525963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3019" indent="0">
              <a:buNone/>
              <a:defRPr sz="2100" b="1"/>
            </a:lvl2pPr>
            <a:lvl3pPr marL="946038" indent="0">
              <a:buNone/>
              <a:defRPr sz="1900" b="1"/>
            </a:lvl3pPr>
            <a:lvl4pPr marL="1419057" indent="0">
              <a:buNone/>
              <a:defRPr sz="1700" b="1"/>
            </a:lvl4pPr>
            <a:lvl5pPr marL="1892076" indent="0">
              <a:buNone/>
              <a:defRPr sz="1700" b="1"/>
            </a:lvl5pPr>
            <a:lvl6pPr marL="2365096" indent="0">
              <a:buNone/>
              <a:defRPr sz="1700" b="1"/>
            </a:lvl6pPr>
            <a:lvl7pPr marL="2838115" indent="0">
              <a:buNone/>
              <a:defRPr sz="1700" b="1"/>
            </a:lvl7pPr>
            <a:lvl8pPr marL="3311134" indent="0">
              <a:buNone/>
              <a:defRPr sz="1700" b="1"/>
            </a:lvl8pPr>
            <a:lvl9pPr marL="3784153" indent="0">
              <a:buNone/>
              <a:defRPr sz="17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89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3019" indent="0">
              <a:buNone/>
              <a:defRPr sz="2100" b="1"/>
            </a:lvl2pPr>
            <a:lvl3pPr marL="946038" indent="0">
              <a:buNone/>
              <a:defRPr sz="1900" b="1"/>
            </a:lvl3pPr>
            <a:lvl4pPr marL="1419057" indent="0">
              <a:buNone/>
              <a:defRPr sz="1700" b="1"/>
            </a:lvl4pPr>
            <a:lvl5pPr marL="1892076" indent="0">
              <a:buNone/>
              <a:defRPr sz="1700" b="1"/>
            </a:lvl5pPr>
            <a:lvl6pPr marL="2365096" indent="0">
              <a:buNone/>
              <a:defRPr sz="1700" b="1"/>
            </a:lvl6pPr>
            <a:lvl7pPr marL="2838115" indent="0">
              <a:buNone/>
              <a:defRPr sz="1700" b="1"/>
            </a:lvl7pPr>
            <a:lvl8pPr marL="3311134" indent="0">
              <a:buNone/>
              <a:defRPr sz="1700" b="1"/>
            </a:lvl8pPr>
            <a:lvl9pPr marL="3784153" indent="0">
              <a:buNone/>
              <a:defRPr sz="17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89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1" y="273050"/>
            <a:ext cx="3259006" cy="1162050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51"/>
            <a:ext cx="5537729" cy="5853113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1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73019" indent="0">
              <a:buNone/>
              <a:defRPr sz="1200"/>
            </a:lvl2pPr>
            <a:lvl3pPr marL="946038" indent="0">
              <a:buNone/>
              <a:defRPr sz="1000"/>
            </a:lvl3pPr>
            <a:lvl4pPr marL="1419057" indent="0">
              <a:buNone/>
              <a:defRPr sz="900"/>
            </a:lvl4pPr>
            <a:lvl5pPr marL="1892076" indent="0">
              <a:buNone/>
              <a:defRPr sz="900"/>
            </a:lvl5pPr>
            <a:lvl6pPr marL="2365096" indent="0">
              <a:buNone/>
              <a:defRPr sz="900"/>
            </a:lvl6pPr>
            <a:lvl7pPr marL="2838115" indent="0">
              <a:buNone/>
              <a:defRPr sz="900"/>
            </a:lvl7pPr>
            <a:lvl8pPr marL="3311134" indent="0">
              <a:buNone/>
              <a:defRPr sz="900"/>
            </a:lvl8pPr>
            <a:lvl9pPr marL="3784153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6" y="4800601"/>
            <a:ext cx="5943600" cy="566738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6" y="612775"/>
            <a:ext cx="5943600" cy="4114800"/>
          </a:xfrm>
        </p:spPr>
        <p:txBody>
          <a:bodyPr/>
          <a:lstStyle>
            <a:lvl1pPr marL="0" indent="0">
              <a:buNone/>
              <a:defRPr sz="3300"/>
            </a:lvl1pPr>
            <a:lvl2pPr marL="473019" indent="0">
              <a:buNone/>
              <a:defRPr sz="2900"/>
            </a:lvl2pPr>
            <a:lvl3pPr marL="946038" indent="0">
              <a:buNone/>
              <a:defRPr sz="2500"/>
            </a:lvl3pPr>
            <a:lvl4pPr marL="1419057" indent="0">
              <a:buNone/>
              <a:defRPr sz="2100"/>
            </a:lvl4pPr>
            <a:lvl5pPr marL="1892076" indent="0">
              <a:buNone/>
              <a:defRPr sz="2100"/>
            </a:lvl5pPr>
            <a:lvl6pPr marL="2365096" indent="0">
              <a:buNone/>
              <a:defRPr sz="2100"/>
            </a:lvl6pPr>
            <a:lvl7pPr marL="2838115" indent="0">
              <a:buNone/>
              <a:defRPr sz="2100"/>
            </a:lvl7pPr>
            <a:lvl8pPr marL="3311134" indent="0">
              <a:buNone/>
              <a:defRPr sz="2100"/>
            </a:lvl8pPr>
            <a:lvl9pPr marL="3784153" indent="0">
              <a:buNone/>
              <a:defRPr sz="21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6" y="5367339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73019" indent="0">
              <a:buNone/>
              <a:defRPr sz="1200"/>
            </a:lvl2pPr>
            <a:lvl3pPr marL="946038" indent="0">
              <a:buNone/>
              <a:defRPr sz="1000"/>
            </a:lvl3pPr>
            <a:lvl4pPr marL="1419057" indent="0">
              <a:buNone/>
              <a:defRPr sz="900"/>
            </a:lvl4pPr>
            <a:lvl5pPr marL="1892076" indent="0">
              <a:buNone/>
              <a:defRPr sz="900"/>
            </a:lvl5pPr>
            <a:lvl6pPr marL="2365096" indent="0">
              <a:buNone/>
              <a:defRPr sz="900"/>
            </a:lvl6pPr>
            <a:lvl7pPr marL="2838115" indent="0">
              <a:buNone/>
              <a:defRPr sz="900"/>
            </a:lvl7pPr>
            <a:lvl8pPr marL="3311134" indent="0">
              <a:buNone/>
              <a:defRPr sz="900"/>
            </a:lvl8pPr>
            <a:lvl9pPr marL="3784153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1" cy="1143000"/>
          </a:xfrm>
          <a:prstGeom prst="rect">
            <a:avLst/>
          </a:prstGeom>
        </p:spPr>
        <p:txBody>
          <a:bodyPr vert="horz" lIns="94604" tIns="47302" rIns="94604" bIns="47302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1" cy="4525963"/>
          </a:xfrm>
          <a:prstGeom prst="rect">
            <a:avLst/>
          </a:prstGeom>
        </p:spPr>
        <p:txBody>
          <a:bodyPr vert="horz" lIns="94604" tIns="47302" rIns="94604" bIns="47302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1" cy="365125"/>
          </a:xfrm>
          <a:prstGeom prst="rect">
            <a:avLst/>
          </a:prstGeom>
        </p:spPr>
        <p:txBody>
          <a:bodyPr vert="horz" lIns="94604" tIns="47302" rIns="94604" bIns="4730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1" y="6356351"/>
            <a:ext cx="3136900" cy="365125"/>
          </a:xfrm>
          <a:prstGeom prst="rect">
            <a:avLst/>
          </a:prstGeom>
        </p:spPr>
        <p:txBody>
          <a:bodyPr vert="horz" lIns="94604" tIns="47302" rIns="94604" bIns="4730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1" cy="365125"/>
          </a:xfrm>
          <a:prstGeom prst="rect">
            <a:avLst/>
          </a:prstGeom>
        </p:spPr>
        <p:txBody>
          <a:bodyPr vert="horz" lIns="94604" tIns="47302" rIns="94604" bIns="4730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46038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4764" indent="-354764" algn="l" defTabSz="946038" rtl="0" eaLnBrk="1" latinLnBrk="0" hangingPunct="1">
        <a:spcBef>
          <a:spcPct val="20000"/>
        </a:spcBef>
        <a:buFont typeface="Arial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768656" indent="-295637" algn="l" defTabSz="946038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82548" indent="-236510" algn="l" defTabSz="946038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55567" indent="-236510" algn="l" defTabSz="946038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28586" indent="-236510" algn="l" defTabSz="946038" rtl="0" eaLnBrk="1" latinLnBrk="0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1605" indent="-236510" algn="l" defTabSz="94603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074624" indent="-236510" algn="l" defTabSz="94603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47643" indent="-236510" algn="l" defTabSz="94603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20663" indent="-236510" algn="l" defTabSz="94603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3019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46038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19057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92076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65096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38115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11134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784153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10" Type="http://schemas.openxmlformats.org/officeDocument/2006/relationships/image" Target="../media/image6.jpeg"/><Relationship Id="rId4" Type="http://schemas.microsoft.com/office/2007/relationships/hdphoto" Target="../media/hdphoto1.wdp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7.jp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Y:\МОЛОМИН\МОЛОМИН\СВО Брошура\Исходники в брошуру (2020)\Исходники в брошюру 1\картинки\Заставка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000"/>
                    </a14:imgEffect>
                    <a14:imgEffect>
                      <a14:brightnessContrast bright="26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486"/>
            <a:ext cx="9864526" cy="685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Прямоугольник 73"/>
          <p:cNvSpPr/>
          <p:nvPr/>
        </p:nvSpPr>
        <p:spPr>
          <a:xfrm>
            <a:off x="3394987" y="836712"/>
            <a:ext cx="3144710" cy="724783"/>
          </a:xfrm>
          <a:prstGeom prst="rect">
            <a:avLst/>
          </a:prstGeom>
          <a:solidFill>
            <a:schemeClr val="bg1">
              <a:lumMod val="8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45537" y="958680"/>
            <a:ext cx="3210965" cy="602815"/>
          </a:xfrm>
          <a:prstGeom prst="rect">
            <a:avLst/>
          </a:prstGeom>
          <a:solidFill>
            <a:schemeClr val="bg1">
              <a:lumMod val="8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6" name="Группа 15"/>
          <p:cNvGrpSpPr/>
          <p:nvPr/>
        </p:nvGrpSpPr>
        <p:grpSpPr>
          <a:xfrm>
            <a:off x="20217" y="26734"/>
            <a:ext cx="3237135" cy="891360"/>
            <a:chOff x="-16336" y="26734"/>
            <a:chExt cx="3273688" cy="724242"/>
          </a:xfrm>
        </p:grpSpPr>
        <p:pic>
          <p:nvPicPr>
            <p:cNvPr id="50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270382" y="-1229434"/>
              <a:ext cx="706562" cy="324733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51" name="Половина рамки 50"/>
            <p:cNvSpPr/>
            <p:nvPr/>
          </p:nvSpPr>
          <p:spPr>
            <a:xfrm>
              <a:off x="-16336" y="26734"/>
              <a:ext cx="349748" cy="320624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52" name="Половина рамки 51"/>
            <p:cNvSpPr/>
            <p:nvPr/>
          </p:nvSpPr>
          <p:spPr>
            <a:xfrm rot="10800000">
              <a:off x="2907604" y="430352"/>
              <a:ext cx="349748" cy="320624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53668" y="2290"/>
            <a:ext cx="2980624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ru-RU" sz="2000" b="1" spc="80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ДЛЯ ПОСТУПЛЕНИЯ </a:t>
            </a:r>
          </a:p>
          <a:p>
            <a:pPr algn="ctr">
              <a:lnSpc>
                <a:spcPct val="95000"/>
              </a:lnSpc>
            </a:pPr>
            <a:r>
              <a:rPr lang="ru-RU" sz="2000" b="1" spc="80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НА ВОЕННУЮ СЛУЖБУ </a:t>
            </a:r>
          </a:p>
          <a:p>
            <a:pPr algn="ctr">
              <a:lnSpc>
                <a:spcPct val="95000"/>
              </a:lnSpc>
            </a:pPr>
            <a:r>
              <a:rPr lang="ru-RU" sz="2000" b="1" spc="80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ПО КОНТРАКТУ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0296" y="904454"/>
            <a:ext cx="296908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>
                <a:latin typeface="Minion Pro Cond" pitchFamily="18" charset="0"/>
                <a:cs typeface="Miriam Fixed" panose="020B0509050101010101" pitchFamily="49" charset="-79"/>
              </a:rPr>
              <a:t>ОБРАТИТЬСЯ </a:t>
            </a:r>
          </a:p>
          <a:p>
            <a:pPr algn="ctr"/>
            <a:r>
              <a:rPr lang="ru-RU" sz="1400" dirty="0">
                <a:solidFill>
                  <a:srgbClr val="0000FF"/>
                </a:solidFill>
                <a:latin typeface="Minion Pro Cond" pitchFamily="18" charset="0"/>
                <a:cs typeface="Miriam Fixed" panose="020B0509050101010101" pitchFamily="49" charset="-79"/>
              </a:rPr>
              <a:t>С ЗАЯВЛЕНИЕМ (ПОДАТЬ ЗАЯВКУ) </a:t>
            </a:r>
            <a:br>
              <a:rPr lang="ru-RU" sz="1400" dirty="0">
                <a:solidFill>
                  <a:srgbClr val="0000FF"/>
                </a:solidFill>
                <a:latin typeface="Minion Pro Cond" pitchFamily="18" charset="0"/>
                <a:cs typeface="Miriam Fixed" panose="020B0509050101010101" pitchFamily="49" charset="-79"/>
              </a:rPr>
            </a:br>
            <a:r>
              <a:rPr lang="ru-RU" sz="1400" dirty="0">
                <a:solidFill>
                  <a:srgbClr val="0000FF"/>
                </a:solidFill>
                <a:latin typeface="Minion Pro Cond" pitchFamily="18" charset="0"/>
                <a:cs typeface="Miriam Fixed" panose="020B0509050101010101" pitchFamily="49" charset="-79"/>
              </a:rPr>
              <a:t>ВАРИАНТЫ:</a:t>
            </a:r>
            <a:endParaRPr lang="ru-RU" sz="1400" dirty="0">
              <a:latin typeface="Minion Pro Cond" pitchFamily="18" charset="0"/>
              <a:cs typeface="Miriam Fixed" panose="020B0509050101010101" pitchFamily="49" charset="-79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41474" y="1625777"/>
            <a:ext cx="3215878" cy="2513874"/>
          </a:xfrm>
          <a:prstGeom prst="rect">
            <a:avLst/>
          </a:prstGeom>
          <a:solidFill>
            <a:schemeClr val="bg1">
              <a:lumMod val="8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14683" y="1600594"/>
            <a:ext cx="3003300" cy="758783"/>
            <a:chOff x="-85362" y="1621055"/>
            <a:chExt cx="3003300" cy="758783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217518" y="1641174"/>
              <a:ext cx="2700420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buClr>
                  <a:srgbClr val="FF0000"/>
                </a:buClr>
              </a:pPr>
              <a:r>
                <a:rPr lang="ru-RU" sz="1400" b="1" spc="-40" dirty="0">
                  <a:cs typeface="Miriam Fixed" panose="020B0509050101010101" pitchFamily="49" charset="-79"/>
                </a:rPr>
                <a:t>лично, почтовым отправлением,  по телефону </a:t>
              </a:r>
              <a:r>
                <a:rPr lang="ru-RU" sz="1400" spc="-40" dirty="0">
                  <a:cs typeface="Miriam Fixed" panose="020B0509050101010101" pitchFamily="49" charset="-79"/>
                </a:rPr>
                <a:t>в пункт отбора </a:t>
              </a:r>
              <a:br>
                <a:rPr lang="ru-RU" sz="1400" spc="-40" dirty="0">
                  <a:cs typeface="Miriam Fixed" panose="020B0509050101010101" pitchFamily="49" charset="-79"/>
                </a:rPr>
              </a:br>
              <a:r>
                <a:rPr lang="ru-RU" sz="1400" spc="-40" dirty="0">
                  <a:cs typeface="Miriam Fixed" panose="020B0509050101010101" pitchFamily="49" charset="-79"/>
                </a:rPr>
                <a:t>или военный комиссариат</a:t>
              </a:r>
            </a:p>
          </p:txBody>
        </p:sp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85362" y="1621055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4" name="Группа 3"/>
          <p:cNvGrpSpPr/>
          <p:nvPr/>
        </p:nvGrpSpPr>
        <p:grpSpPr>
          <a:xfrm>
            <a:off x="0" y="2339039"/>
            <a:ext cx="3034581" cy="765065"/>
            <a:chOff x="-88035" y="2388960"/>
            <a:chExt cx="3034581" cy="765065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208458" y="2415361"/>
              <a:ext cx="2738088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1400" dirty="0">
                  <a:cs typeface="Miriam Fixed" panose="020B0509050101010101" pitchFamily="49" charset="-79"/>
                </a:rPr>
                <a:t>в </a:t>
              </a:r>
              <a:r>
                <a:rPr lang="ru-RU" sz="1400" b="1" dirty="0">
                  <a:cs typeface="Miriam Fixed" panose="020B0509050101010101" pitchFamily="49" charset="-79"/>
                </a:rPr>
                <a:t>личном кабинете </a:t>
              </a:r>
              <a:r>
                <a:rPr lang="ru-RU" sz="1400" dirty="0">
                  <a:cs typeface="Miriam Fixed" panose="020B0509050101010101" pitchFamily="49" charset="-79"/>
                </a:rPr>
                <a:t>гражданина на сайте Минобороны России</a:t>
              </a:r>
            </a:p>
            <a:p>
              <a:pPr algn="ctr"/>
              <a:r>
                <a:rPr lang="ru-RU" sz="1400" b="1" dirty="0" err="1">
                  <a:solidFill>
                    <a:srgbClr val="0000FF"/>
                  </a:solidFill>
                  <a:cs typeface="Miriam Fixed" panose="020B0509050101010101" pitchFamily="49" charset="-79"/>
                </a:rPr>
                <a:t>службапоконтракту.рф</a:t>
              </a:r>
              <a:endParaRPr lang="ru-RU" sz="1400" b="1" dirty="0">
                <a:cs typeface="Miriam Fixed" panose="020B0509050101010101" pitchFamily="49" charset="-79"/>
              </a:endParaRPr>
            </a:p>
          </p:txBody>
        </p:sp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88035" y="2388960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5" name="Группа 4"/>
          <p:cNvGrpSpPr/>
          <p:nvPr/>
        </p:nvGrpSpPr>
        <p:grpSpPr>
          <a:xfrm>
            <a:off x="-8961" y="3092923"/>
            <a:ext cx="3095095" cy="997034"/>
            <a:chOff x="-142481" y="3199166"/>
            <a:chExt cx="3095095" cy="997034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220552" y="3242093"/>
              <a:ext cx="2732062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1400" spc="-40" dirty="0">
                  <a:cs typeface="Miriam Fixed" panose="020B0509050101010101" pitchFamily="49" charset="-79"/>
                </a:rPr>
                <a:t>через </a:t>
              </a:r>
              <a:r>
                <a:rPr lang="ru-RU" sz="1400" b="1" spc="-40" dirty="0">
                  <a:cs typeface="Miriam Fixed" panose="020B0509050101010101" pitchFamily="49" charset="-79"/>
                </a:rPr>
                <a:t>электронный сервис </a:t>
              </a:r>
              <a:br>
                <a:rPr lang="ru-RU" sz="1400" spc="-40" dirty="0">
                  <a:cs typeface="Miriam Fixed" panose="020B0509050101010101" pitchFamily="49" charset="-79"/>
                </a:rPr>
              </a:br>
              <a:r>
                <a:rPr lang="ru-RU" sz="1400" spc="-40" dirty="0">
                  <a:cs typeface="Miriam Fixed" panose="020B0509050101010101" pitchFamily="49" charset="-79"/>
                </a:rPr>
                <a:t>«Военная служба по контракту» на </a:t>
              </a:r>
              <a:r>
                <a:rPr lang="ru-RU" sz="1400" b="1" spc="-40" dirty="0">
                  <a:cs typeface="Miriam Fixed" panose="020B0509050101010101" pitchFamily="49" charset="-79"/>
                </a:rPr>
                <a:t>едином портале государственных услуг   </a:t>
              </a:r>
              <a:r>
                <a:rPr lang="ru-RU" sz="1400" b="1" spc="-40" dirty="0" err="1">
                  <a:solidFill>
                    <a:srgbClr val="0000FF"/>
                  </a:solidFill>
                  <a:cs typeface="Miriam Fixed" panose="020B0509050101010101" pitchFamily="49" charset="-79"/>
                </a:rPr>
                <a:t>госуслуги.рф</a:t>
              </a:r>
              <a:endParaRPr lang="ru-RU" sz="1400" b="1" spc="-40" dirty="0">
                <a:cs typeface="Miriam Fixed" panose="020B0509050101010101" pitchFamily="49" charset="-79"/>
              </a:endParaRPr>
            </a:p>
          </p:txBody>
        </p:sp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142481" y="3199166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45" name="Группа 44"/>
          <p:cNvGrpSpPr/>
          <p:nvPr/>
        </p:nvGrpSpPr>
        <p:grpSpPr>
          <a:xfrm>
            <a:off x="3368824" y="30976"/>
            <a:ext cx="3173843" cy="720000"/>
            <a:chOff x="3371124" y="3751231"/>
            <a:chExt cx="3173843" cy="788952"/>
          </a:xfrm>
        </p:grpSpPr>
        <p:pic>
          <p:nvPicPr>
            <p:cNvPr id="46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575681" y="2576919"/>
              <a:ext cx="774227" cy="31447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47" name="Половина рамки 46"/>
            <p:cNvSpPr/>
            <p:nvPr/>
          </p:nvSpPr>
          <p:spPr>
            <a:xfrm>
              <a:off x="3371124" y="3751231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8" name="Половина рамки 47"/>
            <p:cNvSpPr/>
            <p:nvPr/>
          </p:nvSpPr>
          <p:spPr>
            <a:xfrm rot="10800000">
              <a:off x="6202360" y="4188854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3445173" y="56818"/>
            <a:ext cx="309878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ru-RU" sz="2000" b="1" spc="80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ТРЕБОВАНИЯ К </a:t>
            </a:r>
          </a:p>
          <a:p>
            <a:pPr algn="ctr">
              <a:lnSpc>
                <a:spcPct val="95000"/>
              </a:lnSpc>
            </a:pPr>
            <a:r>
              <a:rPr lang="ru-RU" sz="2000" b="1" spc="80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КАНДИДАТАМ </a:t>
            </a:r>
          </a:p>
        </p:txBody>
      </p:sp>
      <p:grpSp>
        <p:nvGrpSpPr>
          <p:cNvPr id="59" name="Группа 58"/>
          <p:cNvGrpSpPr/>
          <p:nvPr/>
        </p:nvGrpSpPr>
        <p:grpSpPr>
          <a:xfrm>
            <a:off x="6681192" y="30976"/>
            <a:ext cx="3173843" cy="720000"/>
            <a:chOff x="3371124" y="3751231"/>
            <a:chExt cx="3173843" cy="788952"/>
          </a:xfrm>
        </p:grpSpPr>
        <p:pic>
          <p:nvPicPr>
            <p:cNvPr id="60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575681" y="2576919"/>
              <a:ext cx="774227" cy="31447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61" name="Половина рамки 60"/>
            <p:cNvSpPr/>
            <p:nvPr/>
          </p:nvSpPr>
          <p:spPr>
            <a:xfrm>
              <a:off x="3371124" y="3751231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62" name="Половина рамки 61"/>
            <p:cNvSpPr/>
            <p:nvPr/>
          </p:nvSpPr>
          <p:spPr>
            <a:xfrm rot="10800000">
              <a:off x="6202360" y="4188854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6693010" y="44624"/>
            <a:ext cx="3060453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ru-RU" sz="2000" b="1" spc="-100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РАЗМЕРЫ </a:t>
            </a:r>
          </a:p>
          <a:p>
            <a:pPr algn="ctr">
              <a:lnSpc>
                <a:spcPct val="95000"/>
              </a:lnSpc>
            </a:pPr>
            <a:r>
              <a:rPr lang="ru-RU" sz="2000" b="1" spc="-100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ДЕНЕЖНОГО ДОВОЛЬСТВИЯ</a:t>
            </a:r>
          </a:p>
        </p:txBody>
      </p:sp>
      <p:grpSp>
        <p:nvGrpSpPr>
          <p:cNvPr id="14" name="Группа 13"/>
          <p:cNvGrpSpPr/>
          <p:nvPr/>
        </p:nvGrpSpPr>
        <p:grpSpPr>
          <a:xfrm>
            <a:off x="3410352" y="1196752"/>
            <a:ext cx="3786307" cy="273280"/>
            <a:chOff x="3386987" y="1052736"/>
            <a:chExt cx="3786307" cy="273280"/>
          </a:xfrm>
        </p:grpSpPr>
        <p:pic>
          <p:nvPicPr>
            <p:cNvPr id="1028" name="Picture 4" descr="Y:\МОЛОМИН\МОЛОМИН\СВО Брошура\Инфографика и элементы\Здоровье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6987" y="1074016"/>
              <a:ext cx="252000" cy="25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4" name="Прямоугольник 63"/>
            <p:cNvSpPr/>
            <p:nvPr/>
          </p:nvSpPr>
          <p:spPr>
            <a:xfrm>
              <a:off x="3689866" y="1052736"/>
              <a:ext cx="3483428" cy="2330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  <a:buClr>
                  <a:srgbClr val="FF0000"/>
                </a:buClr>
              </a:pPr>
              <a:r>
                <a:rPr lang="ru-RU" sz="1200" spc="-40" dirty="0">
                  <a:cs typeface="Miriam Fixed" panose="020B0509050101010101" pitchFamily="49" charset="-79"/>
                </a:rPr>
                <a:t> </a:t>
              </a:r>
              <a:r>
                <a:rPr lang="ru-RU" sz="1300" spc="-40" dirty="0">
                  <a:cs typeface="Miriam Fixed" panose="020B0509050101010101" pitchFamily="49" charset="-79"/>
                </a:rPr>
                <a:t>годен</a:t>
              </a:r>
              <a:r>
                <a:rPr lang="ru-RU" sz="1300" spc="-4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300" spc="-40" dirty="0">
                  <a:solidFill>
                    <a:srgbClr val="C00000"/>
                  </a:solidFill>
                  <a:cs typeface="Miriam Fixed" panose="020B0509050101010101" pitchFamily="49" charset="-79"/>
                </a:rPr>
                <a:t>по состоянию здоровья</a:t>
              </a:r>
              <a:endParaRPr lang="ru-RU" sz="1300" b="1" dirty="0">
                <a:solidFill>
                  <a:srgbClr val="C00000"/>
                </a:solidFill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3410352" y="813126"/>
            <a:ext cx="3282250" cy="303046"/>
            <a:chOff x="3386987" y="741382"/>
            <a:chExt cx="3282250" cy="303046"/>
          </a:xfrm>
        </p:grpSpPr>
        <p:pic>
          <p:nvPicPr>
            <p:cNvPr id="3" name="Picture 3" descr="Y:\МОЛОМИН\МОЛОМИН\СВО Брошура\Инфографика и элементы\Возраст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6987" y="792428"/>
              <a:ext cx="252000" cy="25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6" name="Прямоугольник 65"/>
            <p:cNvSpPr/>
            <p:nvPr/>
          </p:nvSpPr>
          <p:spPr>
            <a:xfrm>
              <a:off x="3689866" y="741382"/>
              <a:ext cx="2979371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rgbClr val="FF0000"/>
                </a:buClr>
              </a:pPr>
              <a:r>
                <a:rPr lang="ru-RU" sz="1200" spc="-40" dirty="0">
                  <a:cs typeface="Miriam Fixed" panose="020B0509050101010101" pitchFamily="49" charset="-79"/>
                </a:rPr>
                <a:t> </a:t>
              </a:r>
              <a:r>
                <a:rPr lang="ru-RU" sz="1300" spc="-40" dirty="0">
                  <a:cs typeface="Miriam Fixed" panose="020B0509050101010101" pitchFamily="49" charset="-79"/>
                </a:rPr>
                <a:t>возраст</a:t>
              </a:r>
              <a:r>
                <a:rPr lang="ru-RU" sz="1300" b="1" dirty="0">
                  <a:cs typeface="Times New Roman" panose="02020603050405020304" pitchFamily="18" charset="0"/>
                </a:rPr>
                <a:t>  </a:t>
              </a:r>
              <a:r>
                <a:rPr lang="ru-RU" sz="1300" dirty="0">
                  <a:cs typeface="Miriam Fixed" panose="020B0509050101010101" pitchFamily="49" charset="-79"/>
                </a:rPr>
                <a:t>от</a:t>
              </a:r>
              <a:r>
                <a:rPr lang="ru-RU" sz="130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300" dirty="0">
                  <a:solidFill>
                    <a:srgbClr val="FF0000"/>
                  </a:solidFill>
                  <a:cs typeface="Times New Roman" panose="02020603050405020304" pitchFamily="18" charset="0"/>
                </a:rPr>
                <a:t>18</a:t>
              </a:r>
              <a:r>
                <a:rPr lang="ru-RU" sz="130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300" dirty="0">
                  <a:cs typeface="Miriam Fixed" panose="020B0509050101010101" pitchFamily="49" charset="-79"/>
                </a:rPr>
                <a:t>лет</a:t>
              </a:r>
              <a:r>
                <a:rPr lang="ru-RU" sz="130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</a:p>
          </p:txBody>
        </p:sp>
      </p:grpSp>
      <p:sp>
        <p:nvSpPr>
          <p:cNvPr id="96" name="TextBox 95"/>
          <p:cNvSpPr txBox="1"/>
          <p:nvPr/>
        </p:nvSpPr>
        <p:spPr>
          <a:xfrm>
            <a:off x="6650447" y="2456096"/>
            <a:ext cx="3177090" cy="396840"/>
          </a:xfrm>
          <a:prstGeom prst="roundRect">
            <a:avLst>
              <a:gd name="adj" fmla="val 10748"/>
            </a:avLst>
          </a:prstGeom>
          <a:solidFill>
            <a:srgbClr val="4B5320"/>
          </a:solidFill>
        </p:spPr>
        <p:txBody>
          <a:bodyPr wrap="square" lIns="0" tIns="36000" rIns="0" bIns="108000" rtlCol="0">
            <a:noAutofit/>
          </a:bodyPr>
          <a:lstStyle/>
          <a:p>
            <a:pPr algn="ctr">
              <a:lnSpc>
                <a:spcPct val="85000"/>
              </a:lnSpc>
            </a:pPr>
            <a:r>
              <a:rPr lang="ru-RU" sz="1200" b="1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В ЗОНЕ</a:t>
            </a:r>
          </a:p>
          <a:p>
            <a:pPr algn="ctr">
              <a:lnSpc>
                <a:spcPct val="85000"/>
              </a:lnSpc>
            </a:pPr>
            <a:r>
              <a:rPr lang="ru-RU" sz="1200" b="1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СПЕЦИАЛЬНОЙ ВОЕННОЙ ОПЕРАЦИИ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6923189" y="2830055"/>
            <a:ext cx="2613606" cy="670953"/>
          </a:xfrm>
          <a:prstGeom prst="rect">
            <a:avLst/>
          </a:prstGeom>
          <a:noFill/>
        </p:spPr>
        <p:txBody>
          <a:bodyPr wrap="square" lIns="72000" rIns="7200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600" spc="-40" dirty="0">
                <a:solidFill>
                  <a:srgbClr val="FF0000"/>
                </a:solidFill>
                <a:cs typeface="Miriam Fixed" panose="020B0509050101010101" pitchFamily="49" charset="-79"/>
              </a:rPr>
              <a:t> </a:t>
            </a:r>
            <a:r>
              <a:rPr lang="ru-RU" sz="1600" spc="-40" dirty="0">
                <a:cs typeface="Miriam Fixed" panose="020B0509050101010101" pitchFamily="49" charset="-79"/>
              </a:rPr>
              <a:t>от </a:t>
            </a:r>
            <a:r>
              <a:rPr lang="ru-RU" sz="1800" spc="-40" dirty="0">
                <a:solidFill>
                  <a:srgbClr val="FF0000"/>
                </a:solidFill>
                <a:cs typeface="Miriam Fixed" panose="020B0509050101010101" pitchFamily="49" charset="-79"/>
              </a:rPr>
              <a:t>210 </a:t>
            </a:r>
            <a:r>
              <a:rPr lang="ru-RU" sz="1600" spc="-40" dirty="0">
                <a:cs typeface="Miriam Fixed" panose="020B0509050101010101" pitchFamily="49" charset="-79"/>
              </a:rPr>
              <a:t>тыс. руб. в месяц                   (</a:t>
            </a:r>
            <a:r>
              <a:rPr lang="ru-RU" sz="1300" spc="-20" dirty="0">
                <a:cs typeface="Miriam Fixed" panose="020B0509050101010101" pitchFamily="49" charset="-79"/>
              </a:rPr>
              <a:t>в зависимости от  воинского звания, должности и выслуги лет)</a:t>
            </a:r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>
            <a:off x="6609184" y="40949"/>
            <a:ext cx="0" cy="6772427"/>
          </a:xfrm>
          <a:prstGeom prst="line">
            <a:avLst/>
          </a:prstGeom>
          <a:ln w="254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Прямая соединительная линия 147"/>
          <p:cNvCxnSpPr/>
          <p:nvPr/>
        </p:nvCxnSpPr>
        <p:spPr>
          <a:xfrm>
            <a:off x="3314700" y="45720"/>
            <a:ext cx="0" cy="6767656"/>
          </a:xfrm>
          <a:prstGeom prst="line">
            <a:avLst/>
          </a:prstGeom>
          <a:ln w="254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>
            <a:off x="3323846" y="1615515"/>
            <a:ext cx="3586667" cy="2448273"/>
            <a:chOff x="3323846" y="3789039"/>
            <a:chExt cx="3586667" cy="2448273"/>
          </a:xfrm>
        </p:grpSpPr>
        <p:grpSp>
          <p:nvGrpSpPr>
            <p:cNvPr id="53" name="Группа 52"/>
            <p:cNvGrpSpPr/>
            <p:nvPr/>
          </p:nvGrpSpPr>
          <p:grpSpPr>
            <a:xfrm>
              <a:off x="3390629" y="3789039"/>
              <a:ext cx="3173843" cy="612619"/>
              <a:chOff x="3371124" y="3751231"/>
              <a:chExt cx="3173843" cy="788952"/>
            </a:xfrm>
          </p:grpSpPr>
          <p:pic>
            <p:nvPicPr>
              <p:cNvPr id="54" name="Picture 8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47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4575681" y="2576919"/>
                <a:ext cx="774227" cy="3144710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sp>
            <p:nvSpPr>
              <p:cNvPr id="55" name="Половина рамки 54"/>
              <p:cNvSpPr/>
              <p:nvPr/>
            </p:nvSpPr>
            <p:spPr>
              <a:xfrm>
                <a:off x="3371124" y="3751231"/>
                <a:ext cx="342607" cy="351329"/>
              </a:xfrm>
              <a:prstGeom prst="halfFrame">
                <a:avLst>
                  <a:gd name="adj1" fmla="val 7272"/>
                  <a:gd name="adj2" fmla="val 9642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 dirty="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56" name="Половина рамки 55"/>
              <p:cNvSpPr/>
              <p:nvPr/>
            </p:nvSpPr>
            <p:spPr>
              <a:xfrm rot="10800000">
                <a:off x="6202360" y="4188854"/>
                <a:ext cx="342607" cy="351329"/>
              </a:xfrm>
              <a:prstGeom prst="halfFrame">
                <a:avLst>
                  <a:gd name="adj1" fmla="val 7272"/>
                  <a:gd name="adj2" fmla="val 9642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sp>
          <p:nvSpPr>
            <p:cNvPr id="57" name="TextBox 56"/>
            <p:cNvSpPr txBox="1"/>
            <p:nvPr/>
          </p:nvSpPr>
          <p:spPr>
            <a:xfrm>
              <a:off x="3323846" y="3907701"/>
              <a:ext cx="33169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000" b="1" spc="-70" dirty="0">
                  <a:solidFill>
                    <a:schemeClr val="bg1"/>
                  </a:solidFill>
                  <a:latin typeface="+mj-lt"/>
                  <a:cs typeface="Miriam Fixed" panose="020B0509050101010101" pitchFamily="49" charset="-79"/>
                </a:rPr>
                <a:t>5 ШАГОВ ДЛЯ ПОСТУПЛЕНИЯ </a:t>
              </a:r>
            </a:p>
          </p:txBody>
        </p:sp>
        <p:sp>
          <p:nvSpPr>
            <p:cNvPr id="72" name="Прямоугольник 71"/>
            <p:cNvSpPr/>
            <p:nvPr/>
          </p:nvSpPr>
          <p:spPr>
            <a:xfrm>
              <a:off x="3402520" y="4466181"/>
              <a:ext cx="3158821" cy="1771131"/>
            </a:xfrm>
            <a:prstGeom prst="rect">
              <a:avLst/>
            </a:prstGeom>
            <a:solidFill>
              <a:schemeClr val="bg1">
                <a:lumMod val="85000"/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Прямоугольник 72"/>
            <p:cNvSpPr/>
            <p:nvPr/>
          </p:nvSpPr>
          <p:spPr>
            <a:xfrm>
              <a:off x="3689866" y="4781523"/>
              <a:ext cx="3166515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пройти собеседование с психологом</a:t>
              </a:r>
            </a:p>
            <a:p>
              <a:pPr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в пункте отбора</a:t>
              </a:r>
            </a:p>
          </p:txBody>
        </p:sp>
        <p:sp>
          <p:nvSpPr>
            <p:cNvPr id="138" name="Прямоугольник 137"/>
            <p:cNvSpPr/>
            <p:nvPr/>
          </p:nvSpPr>
          <p:spPr>
            <a:xfrm>
              <a:off x="3689866" y="5149960"/>
              <a:ext cx="3166515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пройти медицинский осмотр</a:t>
              </a:r>
            </a:p>
            <a:p>
              <a:pPr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в пункте отбора или военном комиссариате</a:t>
              </a:r>
            </a:p>
          </p:txBody>
        </p:sp>
        <p:sp>
          <p:nvSpPr>
            <p:cNvPr id="139" name="Прямоугольник 138"/>
            <p:cNvSpPr/>
            <p:nvPr/>
          </p:nvSpPr>
          <p:spPr>
            <a:xfrm>
              <a:off x="3689866" y="5868702"/>
              <a:ext cx="3166515" cy="3665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получить предписание и убыть</a:t>
              </a:r>
            </a:p>
            <a:p>
              <a:pPr>
                <a:lnSpc>
                  <a:spcPct val="80000"/>
                </a:lnSpc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к месту службы</a:t>
              </a:r>
            </a:p>
          </p:txBody>
        </p:sp>
        <p:sp>
          <p:nvSpPr>
            <p:cNvPr id="144" name="Прямоугольник 143"/>
            <p:cNvSpPr/>
            <p:nvPr/>
          </p:nvSpPr>
          <p:spPr>
            <a:xfrm>
              <a:off x="3743998" y="5590447"/>
              <a:ext cx="3166515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заключить контракт в пункте отбора</a:t>
              </a:r>
            </a:p>
          </p:txBody>
        </p:sp>
        <p:sp>
          <p:nvSpPr>
            <p:cNvPr id="145" name="Прямоугольник 144"/>
            <p:cNvSpPr/>
            <p:nvPr/>
          </p:nvSpPr>
          <p:spPr>
            <a:xfrm>
              <a:off x="3689866" y="4455293"/>
              <a:ext cx="3166515" cy="3665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сдать документы в пункт отбора </a:t>
              </a:r>
              <a:br>
                <a:rPr lang="ru-RU" sz="1100" dirty="0">
                  <a:cs typeface="Miriam Fixed" panose="020B0509050101010101" pitchFamily="49" charset="-79"/>
                </a:rPr>
              </a:br>
              <a:r>
                <a:rPr lang="ru-RU" sz="1100" dirty="0">
                  <a:cs typeface="Miriam Fixed" panose="020B0509050101010101" pitchFamily="49" charset="-79"/>
                </a:rPr>
                <a:t>или военный комиссариат</a:t>
              </a:r>
            </a:p>
          </p:txBody>
        </p:sp>
        <p:pic>
          <p:nvPicPr>
            <p:cNvPr id="149" name="Рисунок 148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4485834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pic>
          <p:nvPicPr>
            <p:cNvPr id="150" name="Рисунок 149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4836182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pic>
          <p:nvPicPr>
            <p:cNvPr id="152" name="Рисунок 151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5197554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pic>
          <p:nvPicPr>
            <p:cNvPr id="164" name="Рисунок 163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5562868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pic>
          <p:nvPicPr>
            <p:cNvPr id="167" name="Рисунок 166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7058" y="5872519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sp>
        <p:nvSpPr>
          <p:cNvPr id="117" name="Прямоугольник 116">
            <a:extLst>
              <a:ext uri="{FF2B5EF4-FFF2-40B4-BE49-F238E27FC236}">
                <a16:creationId xmlns:a16="http://schemas.microsoft.com/office/drawing/2014/main" id="{9DC938B3-99BB-4DF1-AD0C-ED6626792A21}"/>
              </a:ext>
            </a:extLst>
          </p:cNvPr>
          <p:cNvSpPr/>
          <p:nvPr/>
        </p:nvSpPr>
        <p:spPr>
          <a:xfrm>
            <a:off x="6709640" y="6381328"/>
            <a:ext cx="3102129" cy="476532"/>
          </a:xfrm>
          <a:prstGeom prst="rect">
            <a:avLst/>
          </a:prstGeom>
          <a:solidFill>
            <a:srgbClr val="4B5320"/>
          </a:solidFill>
        </p:spPr>
        <p:txBody>
          <a:bodyPr wrap="square" lIns="36000" tIns="36000" rIns="36000" bIns="3600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 b="1" dirty="0">
                <a:ln w="19050">
                  <a:noFill/>
                </a:ln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8 (863) 235-15-23</a:t>
            </a:r>
            <a:endParaRPr lang="ru-RU" sz="3200" b="1" dirty="0">
              <a:ln w="19050">
                <a:noFill/>
              </a:ln>
              <a:solidFill>
                <a:srgbClr val="FCC206"/>
              </a:solidFill>
              <a:latin typeface="+mj-lt"/>
              <a:cs typeface="Miriam Fixed" panose="020B0509050101010101" pitchFamily="49" charset="-79"/>
            </a:endParaRPr>
          </a:p>
        </p:txBody>
      </p:sp>
      <p:sp>
        <p:nvSpPr>
          <p:cNvPr id="126" name="Прямоугольник 125">
            <a:extLst>
              <a:ext uri="{FF2B5EF4-FFF2-40B4-BE49-F238E27FC236}">
                <a16:creationId xmlns:a16="http://schemas.microsoft.com/office/drawing/2014/main" id="{9DC938B3-99BB-4DF1-AD0C-ED6626792A21}"/>
              </a:ext>
            </a:extLst>
          </p:cNvPr>
          <p:cNvSpPr/>
          <p:nvPr/>
        </p:nvSpPr>
        <p:spPr>
          <a:xfrm>
            <a:off x="3578976" y="6320301"/>
            <a:ext cx="2745205" cy="493075"/>
          </a:xfrm>
          <a:prstGeom prst="rect">
            <a:avLst/>
          </a:prstGeom>
          <a:solidFill>
            <a:srgbClr val="4B5320"/>
          </a:solidFill>
        </p:spPr>
        <p:txBody>
          <a:bodyPr wrap="square" lIns="36000" tIns="36000" rIns="36000" bIns="36000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sz="1600" b="1" dirty="0">
                <a:solidFill>
                  <a:schemeClr val="bg1"/>
                </a:solidFill>
                <a:cs typeface="Miriam Fixed" panose="020B0509050101010101" pitchFamily="49" charset="-79"/>
              </a:rPr>
              <a:t>КОНТРАКТ ЗАКЛЮЧАЕТСЯ </a:t>
            </a:r>
          </a:p>
          <a:p>
            <a:pPr marL="180975" indent="-180975" algn="ctr">
              <a:lnSpc>
                <a:spcPct val="85000"/>
              </a:lnSpc>
            </a:pPr>
            <a:r>
              <a:rPr lang="ru-RU" sz="1600" b="1" u="sng" dirty="0">
                <a:solidFill>
                  <a:srgbClr val="FCC206"/>
                </a:solidFill>
                <a:cs typeface="Miriam Fixed" panose="020B0509050101010101" pitchFamily="49" charset="-79"/>
              </a:rPr>
              <a:t>на 1 год, 3 года и 5 лет</a:t>
            </a:r>
          </a:p>
        </p:txBody>
      </p:sp>
      <p:sp>
        <p:nvSpPr>
          <p:cNvPr id="127" name="Прямоугольник 126">
            <a:extLst>
              <a:ext uri="{FF2B5EF4-FFF2-40B4-BE49-F238E27FC236}">
                <a16:creationId xmlns:a16="http://schemas.microsoft.com/office/drawing/2014/main" id="{9DC938B3-99BB-4DF1-AD0C-ED6626792A21}"/>
              </a:ext>
            </a:extLst>
          </p:cNvPr>
          <p:cNvSpPr/>
          <p:nvPr/>
        </p:nvSpPr>
        <p:spPr>
          <a:xfrm>
            <a:off x="36367" y="4221273"/>
            <a:ext cx="3217919" cy="836191"/>
          </a:xfrm>
          <a:prstGeom prst="rect">
            <a:avLst/>
          </a:prstGeom>
          <a:solidFill>
            <a:srgbClr val="4B5320"/>
          </a:solidFill>
        </p:spPr>
        <p:txBody>
          <a:bodyPr wrap="none" lIns="36000" tIns="36000" rIns="36000" bIns="36000">
            <a:normAutofit fontScale="92500" lnSpcReduction="10000"/>
          </a:bodyPr>
          <a:lstStyle/>
          <a:p>
            <a:pPr algn="ctr">
              <a:lnSpc>
                <a:spcPct val="80000"/>
              </a:lnSpc>
            </a:pPr>
            <a:r>
              <a:rPr lang="ru-RU" sz="2400" b="1" dirty="0">
                <a:solidFill>
                  <a:srgbClr val="FCC206"/>
                </a:solidFill>
                <a:cs typeface="Miriam Fixed" panose="020B0509050101010101" pitchFamily="49" charset="-79"/>
              </a:rPr>
              <a:t>пункт отбора </a:t>
            </a:r>
          </a:p>
          <a:p>
            <a:pPr algn="ctr">
              <a:lnSpc>
                <a:spcPct val="80000"/>
              </a:lnSpc>
            </a:pPr>
            <a:r>
              <a:rPr lang="ru-RU" sz="3400" b="1" spc="-230" dirty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8 (863) 235 - 15 </a:t>
            </a:r>
            <a:r>
              <a:rPr lang="ru-RU" sz="3400" b="1" spc="-230" dirty="0">
                <a:solidFill>
                  <a:srgbClr val="FCC206"/>
                </a:solidFill>
                <a:cs typeface="Miriam Fixed" panose="020B0509050101010101" pitchFamily="49" charset="-79"/>
              </a:rPr>
              <a:t>- </a:t>
            </a:r>
            <a:r>
              <a:rPr lang="ru-RU" sz="3400" b="1" spc="-230" dirty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23</a:t>
            </a:r>
          </a:p>
          <a:p>
            <a:pPr algn="ctr">
              <a:lnSpc>
                <a:spcPct val="80000"/>
              </a:lnSpc>
            </a:pPr>
            <a:r>
              <a:rPr lang="ru-RU" sz="1600" b="1" spc="-50" dirty="0">
                <a:solidFill>
                  <a:srgbClr val="FCC206"/>
                </a:solidFill>
                <a:cs typeface="Miriam Fixed" panose="020B0509050101010101" pitchFamily="49" charset="-79"/>
              </a:rPr>
              <a:t>г. </a:t>
            </a:r>
            <a:r>
              <a:rPr lang="ru-RU" sz="1600" b="1" spc="-50" dirty="0" err="1">
                <a:solidFill>
                  <a:srgbClr val="FCC206"/>
                </a:solidFill>
                <a:cs typeface="Miriam Fixed" panose="020B0509050101010101" pitchFamily="49" charset="-79"/>
              </a:rPr>
              <a:t>Ростов</a:t>
            </a:r>
            <a:r>
              <a:rPr lang="ru-RU" sz="1600" b="1" spc="-50" dirty="0">
                <a:solidFill>
                  <a:srgbClr val="FCC206"/>
                </a:solidFill>
                <a:cs typeface="Miriam Fixed" panose="020B0509050101010101" pitchFamily="49" charset="-79"/>
              </a:rPr>
              <a:t>-на-Дону, ул. </a:t>
            </a:r>
            <a:r>
              <a:rPr lang="ru-RU" sz="1600" b="1" spc="-50" dirty="0" err="1">
                <a:solidFill>
                  <a:srgbClr val="FCC206"/>
                </a:solidFill>
                <a:cs typeface="Miriam Fixed" panose="020B0509050101010101" pitchFamily="49" charset="-79"/>
              </a:rPr>
              <a:t>Оганова</a:t>
            </a:r>
            <a:r>
              <a:rPr lang="ru-RU" sz="1600" b="1" spc="-50" dirty="0">
                <a:solidFill>
                  <a:srgbClr val="FCC206"/>
                </a:solidFill>
                <a:cs typeface="Miriam Fixed" panose="020B0509050101010101" pitchFamily="49" charset="-79"/>
              </a:rPr>
              <a:t>, д. 22</a:t>
            </a:r>
          </a:p>
          <a:p>
            <a:pPr algn="ctr">
              <a:lnSpc>
                <a:spcPct val="110000"/>
              </a:lnSpc>
            </a:pPr>
            <a:endParaRPr lang="ru-RU" sz="1600" b="1" dirty="0">
              <a:solidFill>
                <a:srgbClr val="FCC206"/>
              </a:solidFill>
              <a:latin typeface="+mj-lt"/>
              <a:cs typeface="Miriam Fixed" panose="020B0509050101010101" pitchFamily="49" charset="-79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" t="4510" r="2173" b="16070"/>
          <a:stretch/>
        </p:blipFill>
        <p:spPr>
          <a:xfrm>
            <a:off x="32536" y="5135772"/>
            <a:ext cx="3212061" cy="1684742"/>
          </a:xfrm>
          <a:prstGeom prst="rect">
            <a:avLst/>
          </a:prstGeom>
        </p:spPr>
      </p:pic>
      <p:grpSp>
        <p:nvGrpSpPr>
          <p:cNvPr id="8" name="Группа 7"/>
          <p:cNvGrpSpPr/>
          <p:nvPr/>
        </p:nvGrpSpPr>
        <p:grpSpPr>
          <a:xfrm>
            <a:off x="6879715" y="3395061"/>
            <a:ext cx="3005548" cy="3058275"/>
            <a:chOff x="6861450" y="3310842"/>
            <a:chExt cx="3005548" cy="3058275"/>
          </a:xfrm>
        </p:grpSpPr>
        <p:sp>
          <p:nvSpPr>
            <p:cNvPr id="79" name="TextBox 78"/>
            <p:cNvSpPr txBox="1"/>
            <p:nvPr/>
          </p:nvSpPr>
          <p:spPr>
            <a:xfrm>
              <a:off x="6881632" y="3310842"/>
              <a:ext cx="2978768" cy="448713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050" b="1" spc="-20" dirty="0">
                  <a:cs typeface="Miriam Fixed" panose="020B0509050101010101" pitchFamily="49" charset="-79"/>
                </a:rPr>
                <a:t>заместитель командира взвода</a:t>
              </a:r>
              <a:r>
                <a:rPr lang="ru-RU" sz="1050" spc="-20" dirty="0">
                  <a:cs typeface="Miriam Fixed" panose="020B0509050101010101" pitchFamily="49" charset="-79"/>
                </a:rPr>
                <a:t> - командир отделения</a:t>
              </a:r>
              <a:r>
                <a:rPr lang="ru-RU" sz="1050" spc="-40" dirty="0">
                  <a:cs typeface="Miriam Fixed" panose="020B0509050101010101" pitchFamily="49" charset="-79"/>
                </a:rPr>
                <a:t> - </a:t>
              </a:r>
              <a:r>
                <a:rPr lang="ru-RU" sz="1000" spc="-40" dirty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250</a:t>
              </a:r>
              <a:r>
                <a:rPr lang="ru-RU" sz="1050" spc="-4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месяц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  <p:grpSp>
          <p:nvGrpSpPr>
            <p:cNvPr id="7" name="Группа 6"/>
            <p:cNvGrpSpPr/>
            <p:nvPr/>
          </p:nvGrpSpPr>
          <p:grpSpPr>
            <a:xfrm>
              <a:off x="6861450" y="3608306"/>
              <a:ext cx="3005548" cy="2760811"/>
              <a:chOff x="6861450" y="3608306"/>
              <a:chExt cx="3005548" cy="2760811"/>
            </a:xfrm>
          </p:grpSpPr>
          <p:sp>
            <p:nvSpPr>
              <p:cNvPr id="85" name="TextBox 84"/>
              <p:cNvSpPr txBox="1"/>
              <p:nvPr/>
            </p:nvSpPr>
            <p:spPr>
              <a:xfrm>
                <a:off x="6861450" y="3608306"/>
                <a:ext cx="2978768" cy="319446"/>
              </a:xfrm>
              <a:prstGeom prst="rect">
                <a:avLst/>
              </a:prstGeom>
              <a:noFill/>
            </p:spPr>
            <p:txBody>
              <a:bodyPr wrap="square" lIns="72000" rIns="72000" rtlCol="0">
                <a:spAutoFit/>
              </a:bodyPr>
              <a:lstStyle/>
              <a:p>
                <a:pPr algn="just">
                  <a:lnSpc>
                    <a:spcPct val="80000"/>
                  </a:lnSpc>
                </a:pPr>
                <a:r>
                  <a:rPr lang="ru-RU" sz="1050" b="1" spc="-20" dirty="0">
                    <a:cs typeface="Miriam Fixed" panose="020B0509050101010101" pitchFamily="49" charset="-79"/>
                  </a:rPr>
                  <a:t>командир отделения </a:t>
                </a:r>
                <a:r>
                  <a:rPr lang="ru-RU" sz="1050" spc="-20" dirty="0">
                    <a:cs typeface="Miriam Fixed" panose="020B0509050101010101" pitchFamily="49" charset="-79"/>
                  </a:rPr>
                  <a:t>-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от </a:t>
                </a:r>
                <a:r>
                  <a:rPr lang="ru-RU" sz="180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238</a:t>
                </a:r>
                <a:r>
                  <a:rPr lang="ru-RU" sz="105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тыс. руб. в месяц</a:t>
                </a:r>
                <a:endParaRPr lang="ru-RU" sz="1000" spc="-20" dirty="0">
                  <a:cs typeface="Miriam Fixed" panose="020B0509050101010101" pitchFamily="49" charset="-79"/>
                </a:endParaRPr>
              </a:p>
            </p:txBody>
          </p:sp>
          <p:sp>
            <p:nvSpPr>
              <p:cNvPr id="88" name="TextBox 87"/>
              <p:cNvSpPr txBox="1"/>
              <p:nvPr/>
            </p:nvSpPr>
            <p:spPr>
              <a:xfrm>
                <a:off x="6871438" y="3803622"/>
                <a:ext cx="2978768" cy="319446"/>
              </a:xfrm>
              <a:prstGeom prst="rect">
                <a:avLst/>
              </a:prstGeom>
              <a:noFill/>
            </p:spPr>
            <p:txBody>
              <a:bodyPr wrap="square" lIns="72000" rIns="72000" rtlCol="0">
                <a:spAutoFit/>
              </a:bodyPr>
              <a:lstStyle/>
              <a:p>
                <a:pPr algn="just">
                  <a:lnSpc>
                    <a:spcPct val="80000"/>
                  </a:lnSpc>
                </a:pPr>
                <a:r>
                  <a:rPr lang="ru-RU" sz="1050" b="1" spc="-20" dirty="0">
                    <a:cs typeface="Miriam Fixed" panose="020B0509050101010101" pitchFamily="49" charset="-79"/>
                  </a:rPr>
                  <a:t>инструктор штаба</a:t>
                </a:r>
                <a:r>
                  <a:rPr lang="ru-RU" sz="1050" b="1" spc="-40" dirty="0">
                    <a:cs typeface="Miriam Fixed" panose="020B0509050101010101" pitchFamily="49" charset="-79"/>
                  </a:rPr>
                  <a:t> </a:t>
                </a:r>
                <a:r>
                  <a:rPr lang="ru-RU" sz="1050" spc="-40" dirty="0">
                    <a:cs typeface="Miriam Fixed" panose="020B0509050101010101" pitchFamily="49" charset="-79"/>
                  </a:rPr>
                  <a:t>-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от </a:t>
                </a:r>
                <a:r>
                  <a:rPr lang="ru-RU" sz="180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234</a:t>
                </a:r>
                <a:r>
                  <a:rPr lang="ru-RU" sz="105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тыс. руб. в месяц</a:t>
                </a:r>
                <a:endParaRPr lang="ru-RU" sz="1000" spc="-20" dirty="0">
                  <a:cs typeface="Miriam Fixed" panose="020B0509050101010101" pitchFamily="49" charset="-79"/>
                </a:endParaRPr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>
                <a:off x="6881175" y="4065751"/>
                <a:ext cx="2978768" cy="448713"/>
              </a:xfrm>
              <a:prstGeom prst="rect">
                <a:avLst/>
              </a:prstGeom>
              <a:noFill/>
            </p:spPr>
            <p:txBody>
              <a:bodyPr wrap="square" lIns="72000" rIns="72000" rtlCol="0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ru-RU" sz="1050" b="1" spc="-20" dirty="0">
                    <a:cs typeface="Miriam Fixed" panose="020B0509050101010101" pitchFamily="49" charset="-79"/>
                  </a:rPr>
                  <a:t>начальник радиостанции </a:t>
                </a:r>
                <a:r>
                  <a:rPr lang="ru-RU" sz="1050" spc="-20" dirty="0">
                    <a:cs typeface="Miriam Fixed" panose="020B0509050101010101" pitchFamily="49" charset="-79"/>
                  </a:rPr>
                  <a:t>командно-штабной машины</a:t>
                </a:r>
                <a:r>
                  <a:rPr lang="ru-RU" sz="1050" spc="-40" dirty="0">
                    <a:cs typeface="Miriam Fixed" panose="020B0509050101010101" pitchFamily="49" charset="-79"/>
                  </a:rPr>
                  <a:t> -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от </a:t>
                </a:r>
                <a:r>
                  <a:rPr lang="ru-RU" sz="180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232</a:t>
                </a:r>
                <a:r>
                  <a:rPr lang="ru-RU" sz="105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тыс. руб. в месяц </a:t>
                </a:r>
                <a:endParaRPr lang="ru-RU" sz="1000" spc="-20" dirty="0">
                  <a:cs typeface="Miriam Fixed" panose="020B0509050101010101" pitchFamily="49" charset="-79"/>
                </a:endParaRPr>
              </a:p>
            </p:txBody>
          </p:sp>
          <p:sp>
            <p:nvSpPr>
              <p:cNvPr id="92" name="TextBox 91"/>
              <p:cNvSpPr txBox="1"/>
              <p:nvPr/>
            </p:nvSpPr>
            <p:spPr>
              <a:xfrm>
                <a:off x="6877538" y="4372646"/>
                <a:ext cx="2978768" cy="313932"/>
              </a:xfrm>
              <a:prstGeom prst="rect">
                <a:avLst/>
              </a:prstGeom>
              <a:noFill/>
            </p:spPr>
            <p:txBody>
              <a:bodyPr wrap="square" lIns="72000" rIns="72000" rtlCol="0">
                <a:spAutoFit/>
              </a:bodyPr>
              <a:lstStyle/>
              <a:p>
                <a:pPr algn="just">
                  <a:lnSpc>
                    <a:spcPct val="80000"/>
                  </a:lnSpc>
                </a:pPr>
                <a:r>
                  <a:rPr lang="ru-RU" sz="1050" b="1" spc="-20" dirty="0">
                    <a:cs typeface="Miriam Fixed" panose="020B0509050101010101" pitchFamily="49" charset="-79"/>
                  </a:rPr>
                  <a:t>старший</a:t>
                </a:r>
                <a:r>
                  <a:rPr lang="ru-RU" sz="1050" spc="-20" dirty="0">
                    <a:cs typeface="Miriam Fixed" panose="020B0509050101010101" pitchFamily="49" charset="-79"/>
                  </a:rPr>
                  <a:t> </a:t>
                </a:r>
                <a:r>
                  <a:rPr lang="ru-RU" sz="1050" b="1" spc="-20" dirty="0">
                    <a:cs typeface="Miriam Fixed" panose="020B0509050101010101" pitchFamily="49" charset="-79"/>
                  </a:rPr>
                  <a:t>сапер</a:t>
                </a:r>
                <a:r>
                  <a:rPr lang="ru-RU" sz="1050" spc="-20" dirty="0">
                    <a:cs typeface="Miriam Fixed" panose="020B0509050101010101" pitchFamily="49" charset="-79"/>
                  </a:rPr>
                  <a:t> -</a:t>
                </a:r>
                <a:r>
                  <a:rPr lang="ru-RU" sz="1050" spc="-40" dirty="0">
                    <a:cs typeface="Miriam Fixed" panose="020B0509050101010101" pitchFamily="49" charset="-79"/>
                  </a:rPr>
                  <a:t>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от </a:t>
                </a:r>
                <a:r>
                  <a:rPr lang="ru-RU" sz="180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216</a:t>
                </a:r>
                <a:r>
                  <a:rPr lang="ru-RU" sz="105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тыс. руб. в месяц</a:t>
                </a:r>
                <a:endParaRPr lang="ru-RU" sz="1000" spc="-20" dirty="0">
                  <a:cs typeface="Miriam Fixed" panose="020B0509050101010101" pitchFamily="49" charset="-79"/>
                </a:endParaRPr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6866450" y="5758715"/>
                <a:ext cx="2978768" cy="437043"/>
              </a:xfrm>
              <a:prstGeom prst="rect">
                <a:avLst/>
              </a:prstGeom>
              <a:noFill/>
            </p:spPr>
            <p:txBody>
              <a:bodyPr wrap="square" lIns="72000" rIns="72000" rtlCol="0">
                <a:spAutoFit/>
              </a:bodyPr>
              <a:lstStyle/>
              <a:p>
                <a:pPr algn="just">
                  <a:lnSpc>
                    <a:spcPct val="80000"/>
                  </a:lnSpc>
                </a:pPr>
                <a:r>
                  <a:rPr lang="ru-RU" sz="1050" b="1" spc="-20" dirty="0">
                    <a:cs typeface="Miriam Fixed" panose="020B0509050101010101" pitchFamily="49" charset="-79"/>
                  </a:rPr>
                  <a:t>старший водитель-электрик</a:t>
                </a:r>
                <a:r>
                  <a:rPr lang="ru-RU" sz="1050" spc="-40" dirty="0">
                    <a:cs typeface="Miriam Fixed" panose="020B0509050101010101" pitchFamily="49" charset="-79"/>
                  </a:rPr>
                  <a:t> -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от </a:t>
                </a:r>
                <a:r>
                  <a:rPr lang="ru-RU" sz="180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222</a:t>
                </a:r>
                <a:r>
                  <a:rPr lang="ru-RU" sz="105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тыс. руб. в месяц </a:t>
                </a:r>
                <a:endParaRPr lang="ru-RU" sz="1000" spc="-20" dirty="0">
                  <a:cs typeface="Miriam Fixed" panose="020B0509050101010101" pitchFamily="49" charset="-79"/>
                </a:endParaRPr>
              </a:p>
            </p:txBody>
          </p:sp>
          <p:sp>
            <p:nvSpPr>
              <p:cNvPr id="99" name="TextBox 98"/>
              <p:cNvSpPr txBox="1"/>
              <p:nvPr/>
            </p:nvSpPr>
            <p:spPr>
              <a:xfrm>
                <a:off x="6888230" y="5007318"/>
                <a:ext cx="2978768" cy="319446"/>
              </a:xfrm>
              <a:prstGeom prst="rect">
                <a:avLst/>
              </a:prstGeom>
              <a:noFill/>
            </p:spPr>
            <p:txBody>
              <a:bodyPr wrap="square" lIns="72000" rIns="72000" rtlCol="0">
                <a:spAutoFit/>
              </a:bodyPr>
              <a:lstStyle/>
              <a:p>
                <a:pPr algn="just">
                  <a:lnSpc>
                    <a:spcPct val="80000"/>
                  </a:lnSpc>
                </a:pPr>
                <a:r>
                  <a:rPr lang="ru-RU" sz="1050" b="1" spc="-20" dirty="0">
                    <a:cs typeface="Miriam Fixed" panose="020B0509050101010101" pitchFamily="49" charset="-79"/>
                  </a:rPr>
                  <a:t>водитель</a:t>
                </a:r>
                <a:r>
                  <a:rPr lang="ru-RU" sz="1050" spc="-40" dirty="0">
                    <a:cs typeface="Miriam Fixed" panose="020B0509050101010101" pitchFamily="49" charset="-79"/>
                  </a:rPr>
                  <a:t> -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от </a:t>
                </a:r>
                <a:r>
                  <a:rPr lang="ru-RU" sz="180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216</a:t>
                </a:r>
                <a:r>
                  <a:rPr lang="ru-RU" sz="105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тыс. руб. в месяц</a:t>
                </a:r>
                <a:endParaRPr lang="ru-RU" sz="1000" spc="-20" dirty="0">
                  <a:cs typeface="Miriam Fixed" panose="020B0509050101010101" pitchFamily="49" charset="-79"/>
                </a:endParaRPr>
              </a:p>
            </p:txBody>
          </p:sp>
          <p:sp>
            <p:nvSpPr>
              <p:cNvPr id="102" name="TextBox 101"/>
              <p:cNvSpPr txBox="1"/>
              <p:nvPr/>
            </p:nvSpPr>
            <p:spPr>
              <a:xfrm>
                <a:off x="6883468" y="5241564"/>
                <a:ext cx="2978768" cy="313932"/>
              </a:xfrm>
              <a:prstGeom prst="rect">
                <a:avLst/>
              </a:prstGeom>
              <a:noFill/>
            </p:spPr>
            <p:txBody>
              <a:bodyPr wrap="square" lIns="72000" rIns="72000" rtlCol="0">
                <a:spAutoFit/>
              </a:bodyPr>
              <a:lstStyle/>
              <a:p>
                <a:pPr algn="just">
                  <a:lnSpc>
                    <a:spcPct val="80000"/>
                  </a:lnSpc>
                </a:pPr>
                <a:r>
                  <a:rPr lang="ru-RU" sz="1050" b="1" spc="-20" dirty="0">
                    <a:cs typeface="Miriam Fixed" panose="020B0509050101010101" pitchFamily="49" charset="-79"/>
                  </a:rPr>
                  <a:t>повар</a:t>
                </a:r>
                <a:r>
                  <a:rPr lang="ru-RU" sz="1050" spc="-40" dirty="0">
                    <a:cs typeface="Miriam Fixed" panose="020B0509050101010101" pitchFamily="49" charset="-79"/>
                  </a:rPr>
                  <a:t> -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от </a:t>
                </a:r>
                <a:r>
                  <a:rPr lang="ru-RU" sz="180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211</a:t>
                </a:r>
                <a:r>
                  <a:rPr lang="ru-RU" sz="105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тыс. руб. в месяц</a:t>
                </a:r>
                <a:endParaRPr lang="ru-RU" sz="1000" spc="-20" dirty="0">
                  <a:cs typeface="Miriam Fixed" panose="020B0509050101010101" pitchFamily="49" charset="-79"/>
                </a:endParaRPr>
              </a:p>
            </p:txBody>
          </p:sp>
          <p:sp>
            <p:nvSpPr>
              <p:cNvPr id="93" name="TextBox 92"/>
              <p:cNvSpPr txBox="1"/>
              <p:nvPr/>
            </p:nvSpPr>
            <p:spPr>
              <a:xfrm>
                <a:off x="6862939" y="4585330"/>
                <a:ext cx="2978768" cy="319446"/>
              </a:xfrm>
              <a:prstGeom prst="rect">
                <a:avLst/>
              </a:prstGeom>
              <a:noFill/>
            </p:spPr>
            <p:txBody>
              <a:bodyPr wrap="square" lIns="72000" rIns="72000" rtlCol="0">
                <a:spAutoFit/>
              </a:bodyPr>
              <a:lstStyle/>
              <a:p>
                <a:pPr algn="just">
                  <a:lnSpc>
                    <a:spcPct val="80000"/>
                  </a:lnSpc>
                </a:pPr>
                <a:r>
                  <a:rPr lang="ru-RU" sz="1050" b="1" spc="-20" dirty="0">
                    <a:cs typeface="Miriam Fixed" panose="020B0509050101010101" pitchFamily="49" charset="-79"/>
                  </a:rPr>
                  <a:t>старший телефонист </a:t>
                </a:r>
                <a:r>
                  <a:rPr lang="ru-RU" sz="1050" spc="-20" dirty="0">
                    <a:cs typeface="Miriam Fixed" panose="020B0509050101010101" pitchFamily="49" charset="-79"/>
                  </a:rPr>
                  <a:t>-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от </a:t>
                </a:r>
                <a:r>
                  <a:rPr lang="ru-RU" sz="180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224</a:t>
                </a:r>
                <a:r>
                  <a:rPr lang="ru-RU" sz="105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тыс. руб. в месяц</a:t>
                </a:r>
                <a:endParaRPr lang="ru-RU" sz="1000" spc="-20" dirty="0">
                  <a:cs typeface="Miriam Fixed" panose="020B0509050101010101" pitchFamily="49" charset="-79"/>
                </a:endParaRPr>
              </a:p>
            </p:txBody>
          </p:sp>
          <p:sp>
            <p:nvSpPr>
              <p:cNvPr id="115" name="TextBox 114"/>
              <p:cNvSpPr txBox="1"/>
              <p:nvPr/>
            </p:nvSpPr>
            <p:spPr>
              <a:xfrm>
                <a:off x="6887395" y="5510933"/>
                <a:ext cx="2978768" cy="319446"/>
              </a:xfrm>
              <a:prstGeom prst="rect">
                <a:avLst/>
              </a:prstGeom>
              <a:noFill/>
            </p:spPr>
            <p:txBody>
              <a:bodyPr wrap="square" lIns="72000" rIns="72000" rtlCol="0">
                <a:spAutoFit/>
              </a:bodyPr>
              <a:lstStyle/>
              <a:p>
                <a:pPr algn="just">
                  <a:lnSpc>
                    <a:spcPct val="80000"/>
                  </a:lnSpc>
                </a:pPr>
                <a:r>
                  <a:rPr lang="ru-RU" sz="1050" b="1" spc="-20" dirty="0">
                    <a:cs typeface="Miriam Fixed" panose="020B0509050101010101" pitchFamily="49" charset="-79"/>
                  </a:rPr>
                  <a:t>стрелок</a:t>
                </a:r>
                <a:r>
                  <a:rPr lang="ru-RU" sz="1050" spc="-40" dirty="0">
                    <a:cs typeface="Miriam Fixed" panose="020B0509050101010101" pitchFamily="49" charset="-79"/>
                  </a:rPr>
                  <a:t> -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от </a:t>
                </a:r>
                <a:r>
                  <a:rPr lang="ru-RU" sz="180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210</a:t>
                </a:r>
                <a:r>
                  <a:rPr lang="ru-RU" sz="105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тыс. руб. в месяц</a:t>
                </a:r>
                <a:endParaRPr lang="ru-RU" sz="1000" spc="-20" dirty="0">
                  <a:cs typeface="Miriam Fixed" panose="020B0509050101010101" pitchFamily="49" charset="-79"/>
                </a:endParaRPr>
              </a:p>
            </p:txBody>
          </p:sp>
          <p:sp>
            <p:nvSpPr>
              <p:cNvPr id="120" name="TextBox 119"/>
              <p:cNvSpPr txBox="1"/>
              <p:nvPr/>
            </p:nvSpPr>
            <p:spPr>
              <a:xfrm>
                <a:off x="6881532" y="4782887"/>
                <a:ext cx="2978768" cy="313932"/>
              </a:xfrm>
              <a:prstGeom prst="rect">
                <a:avLst/>
              </a:prstGeom>
              <a:noFill/>
            </p:spPr>
            <p:txBody>
              <a:bodyPr wrap="square" lIns="72000" rIns="72000" rtlCol="0">
                <a:spAutoFit/>
              </a:bodyPr>
              <a:lstStyle/>
              <a:p>
                <a:pPr algn="just">
                  <a:lnSpc>
                    <a:spcPct val="80000"/>
                  </a:lnSpc>
                </a:pPr>
                <a:r>
                  <a:rPr lang="ru-RU" sz="1050" b="1" spc="-20" dirty="0">
                    <a:cs typeface="Miriam Fixed" panose="020B0509050101010101" pitchFamily="49" charset="-79"/>
                  </a:rPr>
                  <a:t>гранатометчик</a:t>
                </a:r>
                <a:r>
                  <a:rPr lang="ru-RU" sz="1050" spc="-40" dirty="0">
                    <a:cs typeface="Miriam Fixed" panose="020B0509050101010101" pitchFamily="49" charset="-79"/>
                  </a:rPr>
                  <a:t> -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от </a:t>
                </a:r>
                <a:r>
                  <a:rPr lang="ru-RU" sz="180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211</a:t>
                </a:r>
                <a:r>
                  <a:rPr lang="ru-RU" sz="105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тыс. руб. в месяц</a:t>
                </a:r>
                <a:endParaRPr lang="ru-RU" sz="1000" spc="-20" dirty="0">
                  <a:cs typeface="Miriam Fixed" panose="020B0509050101010101" pitchFamily="49" charset="-79"/>
                </a:endParaRPr>
              </a:p>
            </p:txBody>
          </p:sp>
          <p:sp>
            <p:nvSpPr>
              <p:cNvPr id="122" name="TextBox 121"/>
              <p:cNvSpPr txBox="1"/>
              <p:nvPr/>
            </p:nvSpPr>
            <p:spPr>
              <a:xfrm>
                <a:off x="6861450" y="6049671"/>
                <a:ext cx="2978768" cy="319446"/>
              </a:xfrm>
              <a:prstGeom prst="rect">
                <a:avLst/>
              </a:prstGeom>
              <a:noFill/>
            </p:spPr>
            <p:txBody>
              <a:bodyPr wrap="square" lIns="72000" rIns="72000" rtlCol="0">
                <a:spAutoFit/>
              </a:bodyPr>
              <a:lstStyle/>
              <a:p>
                <a:pPr algn="just">
                  <a:lnSpc>
                    <a:spcPct val="80000"/>
                  </a:lnSpc>
                </a:pPr>
                <a:r>
                  <a:rPr lang="ru-RU" sz="1050" b="1" spc="-20" dirty="0">
                    <a:cs typeface="Miriam Fixed" panose="020B0509050101010101" pitchFamily="49" charset="-79"/>
                  </a:rPr>
                  <a:t>пулеметчик</a:t>
                </a:r>
                <a:r>
                  <a:rPr lang="ru-RU" sz="1050" spc="-40" dirty="0">
                    <a:cs typeface="Miriam Fixed" panose="020B0509050101010101" pitchFamily="49" charset="-79"/>
                  </a:rPr>
                  <a:t> -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от </a:t>
                </a:r>
                <a:r>
                  <a:rPr lang="ru-RU" sz="180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216</a:t>
                </a:r>
                <a:r>
                  <a:rPr lang="ru-RU" sz="105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тыс. руб. в месяц</a:t>
                </a:r>
                <a:endParaRPr lang="ru-RU" sz="1000" spc="-20" dirty="0">
                  <a:cs typeface="Miriam Fixed" panose="020B0509050101010101" pitchFamily="49" charset="-79"/>
                </a:endParaRPr>
              </a:p>
            </p:txBody>
          </p:sp>
        </p:grpSp>
      </p:grpSp>
      <p:grpSp>
        <p:nvGrpSpPr>
          <p:cNvPr id="9" name="Группа 8"/>
          <p:cNvGrpSpPr/>
          <p:nvPr/>
        </p:nvGrpSpPr>
        <p:grpSpPr>
          <a:xfrm>
            <a:off x="3379616" y="4033441"/>
            <a:ext cx="3462964" cy="2258491"/>
            <a:chOff x="3363837" y="1569105"/>
            <a:chExt cx="3462964" cy="2142263"/>
          </a:xfrm>
        </p:grpSpPr>
        <p:sp>
          <p:nvSpPr>
            <p:cNvPr id="39" name="Прямоугольник 38"/>
            <p:cNvSpPr/>
            <p:nvPr/>
          </p:nvSpPr>
          <p:spPr>
            <a:xfrm>
              <a:off x="3386741" y="2116006"/>
              <a:ext cx="3167913" cy="1595362"/>
            </a:xfrm>
            <a:prstGeom prst="rect">
              <a:avLst/>
            </a:prstGeom>
            <a:solidFill>
              <a:schemeClr val="bg1">
                <a:lumMod val="85000"/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3684505" y="2111610"/>
              <a:ext cx="2912026" cy="2640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93000"/>
                </a:lnSpc>
                <a:buClr>
                  <a:srgbClr val="FF0000"/>
                </a:buClr>
                <a:buSzPct val="130000"/>
              </a:pPr>
              <a:r>
                <a:rPr lang="ru-RU" sz="1300" spc="-20" dirty="0">
                  <a:cs typeface="Miriam Fixed" panose="020B0509050101010101" pitchFamily="49" charset="-79"/>
                </a:rPr>
                <a:t>паспорт</a:t>
              </a:r>
              <a:endParaRPr lang="ru-RU" sz="1100" i="1" spc="-20" dirty="0">
                <a:cs typeface="Miriam Fixed" panose="020B0509050101010101" pitchFamily="49" charset="-79"/>
              </a:endParaRPr>
            </a:p>
          </p:txBody>
        </p:sp>
        <p:grpSp>
          <p:nvGrpSpPr>
            <p:cNvPr id="21" name="Группа 20"/>
            <p:cNvGrpSpPr/>
            <p:nvPr/>
          </p:nvGrpSpPr>
          <p:grpSpPr>
            <a:xfrm>
              <a:off x="3377493" y="1569105"/>
              <a:ext cx="3187986" cy="496804"/>
              <a:chOff x="3377493" y="3652941"/>
              <a:chExt cx="3187986" cy="817993"/>
            </a:xfrm>
          </p:grpSpPr>
          <p:pic>
            <p:nvPicPr>
              <p:cNvPr id="1032" name="Picture 8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47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4584194" y="2489722"/>
                <a:ext cx="774227" cy="3144710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sp>
            <p:nvSpPr>
              <p:cNvPr id="19" name="Половина рамки 18"/>
              <p:cNvSpPr/>
              <p:nvPr/>
            </p:nvSpPr>
            <p:spPr>
              <a:xfrm>
                <a:off x="3377493" y="3652941"/>
                <a:ext cx="342607" cy="351329"/>
              </a:xfrm>
              <a:prstGeom prst="halfFrame">
                <a:avLst>
                  <a:gd name="adj1" fmla="val 7272"/>
                  <a:gd name="adj2" fmla="val 9642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43" name="Половина рамки 42"/>
              <p:cNvSpPr/>
              <p:nvPr/>
            </p:nvSpPr>
            <p:spPr>
              <a:xfrm rot="10800000">
                <a:off x="6222872" y="4119605"/>
                <a:ext cx="342607" cy="351329"/>
              </a:xfrm>
              <a:prstGeom prst="halfFrame">
                <a:avLst>
                  <a:gd name="adj1" fmla="val 7272"/>
                  <a:gd name="adj2" fmla="val 9642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3363837" y="1653144"/>
              <a:ext cx="3182538" cy="3649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95000"/>
                </a:lnSpc>
              </a:pPr>
              <a:r>
                <a:rPr lang="ru-RU" sz="2000" b="1" spc="80" dirty="0">
                  <a:solidFill>
                    <a:schemeClr val="bg1"/>
                  </a:solidFill>
                  <a:latin typeface="+mj-lt"/>
                  <a:cs typeface="Miriam Fixed" panose="020B0509050101010101" pitchFamily="49" charset="-79"/>
                </a:rPr>
                <a:t>ПЕРЕЧЕНЬ ДОКУМЕНТОВ</a:t>
              </a:r>
            </a:p>
          </p:txBody>
        </p:sp>
        <p:sp>
          <p:nvSpPr>
            <p:cNvPr id="153" name="Прямоугольник 152"/>
            <p:cNvSpPr/>
            <p:nvPr/>
          </p:nvSpPr>
          <p:spPr>
            <a:xfrm>
              <a:off x="3688331" y="2381867"/>
              <a:ext cx="2888111" cy="2640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93000"/>
                </a:lnSpc>
                <a:buClr>
                  <a:srgbClr val="FF0000"/>
                </a:buClr>
                <a:buSzPct val="130000"/>
              </a:pPr>
              <a:r>
                <a:rPr lang="ru-RU" sz="1300" dirty="0">
                  <a:cs typeface="Miriam Fixed" panose="020B0509050101010101" pitchFamily="49" charset="-79"/>
                </a:rPr>
                <a:t>военный билет (при наличии)</a:t>
              </a:r>
            </a:p>
          </p:txBody>
        </p:sp>
        <p:sp>
          <p:nvSpPr>
            <p:cNvPr id="158" name="Прямоугольник 157"/>
            <p:cNvSpPr/>
            <p:nvPr/>
          </p:nvSpPr>
          <p:spPr>
            <a:xfrm>
              <a:off x="3702229" y="2940255"/>
              <a:ext cx="3124572" cy="2784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3000"/>
                </a:lnSpc>
                <a:buClr>
                  <a:srgbClr val="FF0000"/>
                </a:buClr>
                <a:buSzPct val="130000"/>
              </a:pPr>
              <a:r>
                <a:rPr lang="ru-RU" sz="1300" dirty="0">
                  <a:cs typeface="Miriam Fixed" panose="020B0509050101010101" pitchFamily="49" charset="-79"/>
                </a:rPr>
                <a:t>документы об образовании</a:t>
              </a:r>
            </a:p>
          </p:txBody>
        </p:sp>
        <p:sp>
          <p:nvSpPr>
            <p:cNvPr id="159" name="Прямоугольник 158"/>
            <p:cNvSpPr/>
            <p:nvPr/>
          </p:nvSpPr>
          <p:spPr>
            <a:xfrm>
              <a:off x="3691110" y="2604664"/>
              <a:ext cx="2889831" cy="3949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80000"/>
                </a:lnSpc>
                <a:buClr>
                  <a:srgbClr val="FF0000"/>
                </a:buClr>
                <a:buSzPct val="130000"/>
              </a:pPr>
              <a:r>
                <a:rPr lang="ru-RU" sz="1300" dirty="0">
                  <a:cs typeface="Miriam Fixed" panose="020B0509050101010101" pitchFamily="49" charset="-79"/>
                </a:rPr>
                <a:t>свидетельства о браке и рождении детей (при наличии)</a:t>
              </a:r>
            </a:p>
          </p:txBody>
        </p:sp>
      </p:grpSp>
      <p:sp>
        <p:nvSpPr>
          <p:cNvPr id="124" name="Прямоугольник 123"/>
          <p:cNvSpPr/>
          <p:nvPr/>
        </p:nvSpPr>
        <p:spPr>
          <a:xfrm>
            <a:off x="3677205" y="5792837"/>
            <a:ext cx="3124572" cy="5291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3000"/>
              </a:lnSpc>
              <a:buClr>
                <a:srgbClr val="FF0000"/>
              </a:buClr>
              <a:buSzPct val="130000"/>
            </a:pPr>
            <a:r>
              <a:rPr lang="ru-RU" sz="1300" dirty="0">
                <a:cs typeface="Miriam Fixed" panose="020B0509050101010101" pitchFamily="49" charset="-79"/>
              </a:rPr>
              <a:t> ИНН</a:t>
            </a:r>
          </a:p>
          <a:p>
            <a:pPr>
              <a:lnSpc>
                <a:spcPct val="70000"/>
              </a:lnSpc>
              <a:buClr>
                <a:srgbClr val="FF0000"/>
              </a:buClr>
              <a:buSzPct val="130000"/>
            </a:pPr>
            <a:endParaRPr lang="ru-RU" sz="600" dirty="0">
              <a:cs typeface="Miriam Fixed" panose="020B0509050101010101" pitchFamily="49" charset="-79"/>
            </a:endParaRPr>
          </a:p>
          <a:p>
            <a:pPr>
              <a:lnSpc>
                <a:spcPct val="93000"/>
              </a:lnSpc>
              <a:buClr>
                <a:srgbClr val="FF0000"/>
              </a:buClr>
              <a:buSzPct val="130000"/>
            </a:pPr>
            <a:r>
              <a:rPr lang="ru-RU" sz="1300" dirty="0">
                <a:cs typeface="Miriam Fixed" panose="020B0509050101010101" pitchFamily="49" charset="-79"/>
              </a:rPr>
              <a:t> банковские реквизиты</a:t>
            </a:r>
          </a:p>
        </p:txBody>
      </p:sp>
      <p:pic>
        <p:nvPicPr>
          <p:cNvPr id="137" name="Рисунок 136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79216" y="4855875"/>
            <a:ext cx="406174" cy="324000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41" name="Рисунок 140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74284" y="5157410"/>
            <a:ext cx="406174" cy="324000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42" name="Рисунок 141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86426" y="5736098"/>
            <a:ext cx="406174" cy="324000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46" name="Рисунок 145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84148" y="6020323"/>
            <a:ext cx="406174" cy="324000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47" name="Рисунок 146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84148" y="4578604"/>
            <a:ext cx="406174" cy="324000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34" name="Рисунок 133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28929" y="3391902"/>
            <a:ext cx="317320" cy="253122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35" name="Рисунок 134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28929" y="3679934"/>
            <a:ext cx="317320" cy="253122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36" name="Рисунок 135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28929" y="3895958"/>
            <a:ext cx="317320" cy="253122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43" name="Рисунок 142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28929" y="4111982"/>
            <a:ext cx="317320" cy="253122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51" name="Рисунок 150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28929" y="4400014"/>
            <a:ext cx="317320" cy="253122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54" name="Рисунок 153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28929" y="4688046"/>
            <a:ext cx="317320" cy="253122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55" name="Рисунок 154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28929" y="4832062"/>
            <a:ext cx="317320" cy="253122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56" name="Рисунок 155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28929" y="5048086"/>
            <a:ext cx="317320" cy="253122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57" name="Рисунок 156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28929" y="5336118"/>
            <a:ext cx="317320" cy="253122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61" name="Рисунок 160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28929" y="5552142"/>
            <a:ext cx="317320" cy="253122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62" name="Рисунок 161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28929" y="5840174"/>
            <a:ext cx="317320" cy="253122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63" name="Рисунок 162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28929" y="6128206"/>
            <a:ext cx="317320" cy="253122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65" name="Рисунок 164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54655" y="738372"/>
            <a:ext cx="406174" cy="324000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11" name="Рисунок 110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84279" y="5460938"/>
            <a:ext cx="406174" cy="324000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sp>
        <p:nvSpPr>
          <p:cNvPr id="108" name="TextBox 107">
            <a:extLst>
              <a:ext uri="{FF2B5EF4-FFF2-40B4-BE49-F238E27FC236}">
                <a16:creationId xmlns:a16="http://schemas.microsoft.com/office/drawing/2014/main" id="{65DB77E9-05D5-4ECE-A383-18C238949B05}"/>
              </a:ext>
            </a:extLst>
          </p:cNvPr>
          <p:cNvSpPr txBox="1"/>
          <p:nvPr/>
        </p:nvSpPr>
        <p:spPr>
          <a:xfrm>
            <a:off x="6681192" y="1930304"/>
            <a:ext cx="3103259" cy="490584"/>
          </a:xfrm>
          <a:prstGeom prst="rect">
            <a:avLst/>
          </a:prstGeom>
          <a:noFill/>
        </p:spPr>
        <p:txBody>
          <a:bodyPr wrap="square" lIns="72000" rIns="72000" rtlCol="0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sz="1800" spc="-40" dirty="0">
                <a:solidFill>
                  <a:srgbClr val="FF0000"/>
                </a:solidFill>
                <a:cs typeface="Miriam Fixed" panose="020B0509050101010101" pitchFamily="49" charset="-79"/>
              </a:rPr>
              <a:t>    400 000 </a:t>
            </a:r>
            <a:r>
              <a:rPr lang="ru-RU" sz="1600" spc="-130" dirty="0">
                <a:cs typeface="Miriam Fixed" panose="020B0509050101010101" pitchFamily="49" charset="-79"/>
              </a:rPr>
              <a:t>руб. </a:t>
            </a:r>
            <a:r>
              <a:rPr lang="ru-RU" sz="1400" spc="-100" dirty="0">
                <a:cs typeface="Miriam Fixed" panose="020B0509050101010101" pitchFamily="49" charset="-79"/>
              </a:rPr>
              <a:t>единовременная выплата за счет федерального бюджета РФ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E7188484-5381-4F93-812D-F36D884798F0}"/>
              </a:ext>
            </a:extLst>
          </p:cNvPr>
          <p:cNvSpPr txBox="1"/>
          <p:nvPr/>
        </p:nvSpPr>
        <p:spPr>
          <a:xfrm>
            <a:off x="6688902" y="764704"/>
            <a:ext cx="3103259" cy="490584"/>
          </a:xfrm>
          <a:prstGeom prst="rect">
            <a:avLst/>
          </a:prstGeom>
          <a:noFill/>
        </p:spPr>
        <p:txBody>
          <a:bodyPr wrap="square" lIns="72000" rIns="72000" rtlCol="0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sz="1800" spc="-40" dirty="0">
                <a:solidFill>
                  <a:srgbClr val="FF0000"/>
                </a:solidFill>
                <a:cs typeface="Miriam Fixed" panose="020B0509050101010101" pitchFamily="49" charset="-79"/>
              </a:rPr>
              <a:t>    1 000 000 </a:t>
            </a:r>
            <a:r>
              <a:rPr lang="ru-RU" sz="1600" spc="-130" dirty="0">
                <a:cs typeface="Miriam Fixed" panose="020B0509050101010101" pitchFamily="49" charset="-79"/>
              </a:rPr>
              <a:t>руб. </a:t>
            </a:r>
            <a:r>
              <a:rPr lang="ru-RU" sz="1400" spc="-100" dirty="0">
                <a:cs typeface="Miriam Fixed" panose="020B0509050101010101" pitchFamily="49" charset="-79"/>
              </a:rPr>
              <a:t>единовременная выплата за счет бюджета Ростовской области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A35F2EB0-A5C7-4BD7-B86C-8598209EAAFB}"/>
              </a:ext>
            </a:extLst>
          </p:cNvPr>
          <p:cNvSpPr txBox="1"/>
          <p:nvPr/>
        </p:nvSpPr>
        <p:spPr>
          <a:xfrm>
            <a:off x="6666932" y="1153547"/>
            <a:ext cx="3103259" cy="835293"/>
          </a:xfrm>
          <a:prstGeom prst="rect">
            <a:avLst/>
          </a:prstGeom>
          <a:noFill/>
        </p:spPr>
        <p:txBody>
          <a:bodyPr wrap="square" lIns="72000" rIns="72000" rtlCol="0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sz="1800" spc="-40">
                <a:solidFill>
                  <a:srgbClr val="FF0000"/>
                </a:solidFill>
                <a:cs typeface="Miriam Fixed" panose="020B0509050101010101" pitchFamily="49" charset="-79"/>
              </a:rPr>
              <a:t>    600 </a:t>
            </a:r>
            <a:r>
              <a:rPr lang="ru-RU" sz="1800" spc="-40" dirty="0">
                <a:solidFill>
                  <a:srgbClr val="FF0000"/>
                </a:solidFill>
                <a:cs typeface="Miriam Fixed" panose="020B0509050101010101" pitchFamily="49" charset="-79"/>
              </a:rPr>
              <a:t>000 </a:t>
            </a:r>
            <a:r>
              <a:rPr lang="ru-RU" sz="1600" spc="-130" dirty="0">
                <a:cs typeface="Miriam Fixed" panose="020B0509050101010101" pitchFamily="49" charset="-79"/>
              </a:rPr>
              <a:t>руб. </a:t>
            </a:r>
            <a:r>
              <a:rPr lang="ru-RU" sz="1400" spc="-100" dirty="0">
                <a:cs typeface="Miriam Fixed" panose="020B0509050101010101" pitchFamily="49" charset="-79"/>
              </a:rPr>
              <a:t>единовременная выплата из бюджета Ростовской области, дополнительно для тех, кто направляется в учебные подразделения Ростовской области </a:t>
            </a:r>
          </a:p>
        </p:txBody>
      </p:sp>
      <p:pic>
        <p:nvPicPr>
          <p:cNvPr id="112" name="Рисунок 111">
            <a:extLst>
              <a:ext uri="{FF2B5EF4-FFF2-40B4-BE49-F238E27FC236}">
                <a16:creationId xmlns:a16="http://schemas.microsoft.com/office/drawing/2014/main" id="{DF8552D0-3432-4388-B51D-1A32220CEE02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63972" y="1125045"/>
            <a:ext cx="406174" cy="324000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13" name="Рисунок 112">
            <a:extLst>
              <a:ext uri="{FF2B5EF4-FFF2-40B4-BE49-F238E27FC236}">
                <a16:creationId xmlns:a16="http://schemas.microsoft.com/office/drawing/2014/main" id="{A47CFE5D-0749-42CA-A492-BC48A102CD83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74996" y="1880864"/>
            <a:ext cx="406174" cy="324000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</p:spTree>
    <p:extLst>
      <p:ext uri="{BB962C8B-B14F-4D97-AF65-F5344CB8AC3E}">
        <p14:creationId xmlns:p14="http://schemas.microsoft.com/office/powerpoint/2010/main" val="3450493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36"/>
          <a:stretch/>
        </p:blipFill>
        <p:spPr>
          <a:xfrm>
            <a:off x="6651393" y="706955"/>
            <a:ext cx="3243697" cy="5156530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3296816" y="0"/>
            <a:ext cx="0" cy="6857914"/>
          </a:xfrm>
          <a:prstGeom prst="line">
            <a:avLst/>
          </a:prstGeom>
          <a:ln w="254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6602590" y="86"/>
            <a:ext cx="0" cy="6857914"/>
          </a:xfrm>
          <a:prstGeom prst="line">
            <a:avLst/>
          </a:prstGeom>
          <a:ln w="254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6660261" y="27935"/>
            <a:ext cx="3245738" cy="67190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35000">
                <a:schemeClr val="bg1">
                  <a:lumMod val="95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grpSp>
        <p:nvGrpSpPr>
          <p:cNvPr id="30" name="Группа 29"/>
          <p:cNvGrpSpPr/>
          <p:nvPr/>
        </p:nvGrpSpPr>
        <p:grpSpPr>
          <a:xfrm>
            <a:off x="17355" y="7604"/>
            <a:ext cx="3240000" cy="788952"/>
            <a:chOff x="3371124" y="3751231"/>
            <a:chExt cx="3173843" cy="788952"/>
          </a:xfrm>
        </p:grpSpPr>
        <p:pic>
          <p:nvPicPr>
            <p:cNvPr id="31" name="Picture 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575681" y="2576919"/>
              <a:ext cx="774227" cy="31447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32" name="Половина рамки 31"/>
            <p:cNvSpPr/>
            <p:nvPr/>
          </p:nvSpPr>
          <p:spPr>
            <a:xfrm>
              <a:off x="3371124" y="3751231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3" name="Половина рамки 32"/>
            <p:cNvSpPr/>
            <p:nvPr/>
          </p:nvSpPr>
          <p:spPr>
            <a:xfrm rot="10800000">
              <a:off x="6202360" y="4188854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-5807" y="115832"/>
            <a:ext cx="3210261" cy="349617"/>
          </a:xfrm>
          <a:prstGeom prst="rect">
            <a:avLst/>
          </a:prstGeom>
          <a:noFill/>
        </p:spPr>
        <p:txBody>
          <a:bodyPr wrap="square" lIns="36000" tIns="36000" rIns="36000" bIns="36000" rtlCol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2000" b="1" spc="80" dirty="0">
                <a:solidFill>
                  <a:prstClr val="white"/>
                </a:solidFill>
                <a:latin typeface="+mj-lt"/>
                <a:cs typeface="Miriam Fixed" panose="020B0509050101010101" pitchFamily="49" charset="-79"/>
              </a:rPr>
              <a:t>СОЦИАЛЬНЫЕ </a:t>
            </a:r>
          </a:p>
          <a:p>
            <a:pPr algn="ctr">
              <a:lnSpc>
                <a:spcPct val="80000"/>
              </a:lnSpc>
            </a:pPr>
            <a:r>
              <a:rPr lang="ru-RU" sz="2000" b="1" spc="80" dirty="0">
                <a:solidFill>
                  <a:prstClr val="white"/>
                </a:solidFill>
                <a:latin typeface="+mj-lt"/>
                <a:cs typeface="Miriam Fixed" panose="020B0509050101010101" pitchFamily="49" charset="-79"/>
              </a:rPr>
              <a:t>ЛЬГОТЫ И ГАРАНТИИ </a:t>
            </a:r>
          </a:p>
        </p:txBody>
      </p:sp>
      <p:sp>
        <p:nvSpPr>
          <p:cNvPr id="88" name="Прямоугольник 87"/>
          <p:cNvSpPr/>
          <p:nvPr/>
        </p:nvSpPr>
        <p:spPr>
          <a:xfrm>
            <a:off x="3312247" y="5997085"/>
            <a:ext cx="3298870" cy="738664"/>
          </a:xfrm>
          <a:prstGeom prst="rect">
            <a:avLst/>
          </a:prstGeom>
        </p:spPr>
        <p:txBody>
          <a:bodyPr wrap="square" lIns="0" rIns="0">
            <a:noAutofit/>
          </a:bodyPr>
          <a:lstStyle/>
          <a:p>
            <a:pPr algn="ctr">
              <a:buClr>
                <a:srgbClr val="FF0000"/>
              </a:buClr>
            </a:pPr>
            <a:endParaRPr lang="ru-RU" sz="1400" b="1" dirty="0">
              <a:solidFill>
                <a:srgbClr val="0000FF"/>
              </a:solidFill>
              <a:latin typeface="Minion Pro Cond" pitchFamily="18" charset="0"/>
              <a:cs typeface="Miriam Fixed" panose="020B0509050101010101" pitchFamily="49" charset="-79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-66302" y="5854337"/>
            <a:ext cx="3331368" cy="743015"/>
            <a:chOff x="3226350" y="893622"/>
            <a:chExt cx="3331368" cy="743015"/>
          </a:xfrm>
        </p:grpSpPr>
        <p:sp>
          <p:nvSpPr>
            <p:cNvPr id="65" name="Прямоугольник 64"/>
            <p:cNvSpPr/>
            <p:nvPr/>
          </p:nvSpPr>
          <p:spPr>
            <a:xfrm>
              <a:off x="3598175" y="893622"/>
              <a:ext cx="2959543" cy="743015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статус ветерана боевых действий и соответствующие льготы</a:t>
              </a:r>
            </a:p>
          </p:txBody>
        </p:sp>
        <p:pic>
          <p:nvPicPr>
            <p:cNvPr id="100" name="Рисунок 99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226350" y="893622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sp>
        <p:nvSpPr>
          <p:cNvPr id="110" name="TextBox 109"/>
          <p:cNvSpPr txBox="1"/>
          <p:nvPr/>
        </p:nvSpPr>
        <p:spPr>
          <a:xfrm>
            <a:off x="7473280" y="111937"/>
            <a:ext cx="2383014" cy="509429"/>
          </a:xfrm>
          <a:prstGeom prst="rect">
            <a:avLst/>
          </a:prstGeom>
          <a:noFill/>
        </p:spPr>
        <p:txBody>
          <a:bodyPr wrap="none" lIns="47302" tIns="23651" rIns="47302" bIns="23651" rtlCol="0">
            <a:spAutoFit/>
          </a:bodyPr>
          <a:lstStyle/>
          <a:p>
            <a:pPr algn="ctr"/>
            <a:r>
              <a:rPr lang="ru-RU" sz="1500" b="1" dirty="0">
                <a:solidFill>
                  <a:srgbClr val="FF0000"/>
                </a:solidFill>
                <a:latin typeface="+mj-lt"/>
                <a:ea typeface="Tahoma" pitchFamily="34" charset="0"/>
                <a:cs typeface="Arial" pitchFamily="34" charset="0"/>
              </a:rPr>
              <a:t>МИНИСТЕРСТВО ОБОРОНЫ</a:t>
            </a:r>
          </a:p>
          <a:p>
            <a:pPr algn="ctr"/>
            <a:r>
              <a:rPr lang="ru-RU" sz="1500" b="1" dirty="0">
                <a:solidFill>
                  <a:srgbClr val="FF0000"/>
                </a:solidFill>
                <a:latin typeface="+mj-lt"/>
                <a:ea typeface="Tahoma" pitchFamily="34" charset="0"/>
                <a:cs typeface="Arial" pitchFamily="34" charset="0"/>
              </a:rPr>
              <a:t>РОССИЙСКОЙ ФЕДЕРАЦИИ</a:t>
            </a:r>
          </a:p>
        </p:txBody>
      </p:sp>
      <p:grpSp>
        <p:nvGrpSpPr>
          <p:cNvPr id="16" name="Группа 15"/>
          <p:cNvGrpSpPr/>
          <p:nvPr/>
        </p:nvGrpSpPr>
        <p:grpSpPr>
          <a:xfrm>
            <a:off x="-69814" y="909270"/>
            <a:ext cx="3287638" cy="1186213"/>
            <a:chOff x="-67681" y="909270"/>
            <a:chExt cx="3287638" cy="1186213"/>
          </a:xfrm>
        </p:grpSpPr>
        <p:sp>
          <p:nvSpPr>
            <p:cNvPr id="120" name="Прямоугольник 119"/>
            <p:cNvSpPr/>
            <p:nvPr/>
          </p:nvSpPr>
          <p:spPr>
            <a:xfrm>
              <a:off x="284081" y="909270"/>
              <a:ext cx="2935876" cy="1186213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возможность быстрого приобретения жилья за счет Минобороны России через накопительно-ипотечную систему</a:t>
              </a:r>
            </a:p>
          </p:txBody>
        </p:sp>
        <p:pic>
          <p:nvPicPr>
            <p:cNvPr id="121" name="Рисунок 120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67681" y="909270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18" name="Группа 17"/>
          <p:cNvGrpSpPr/>
          <p:nvPr/>
        </p:nvGrpSpPr>
        <p:grpSpPr>
          <a:xfrm>
            <a:off x="-69814" y="2259512"/>
            <a:ext cx="3301494" cy="521416"/>
            <a:chOff x="-81537" y="1814705"/>
            <a:chExt cx="3301494" cy="521416"/>
          </a:xfrm>
        </p:grpSpPr>
        <p:sp>
          <p:nvSpPr>
            <p:cNvPr id="122" name="Прямоугольник 121"/>
            <p:cNvSpPr/>
            <p:nvPr/>
          </p:nvSpPr>
          <p:spPr>
            <a:xfrm>
              <a:off x="284081" y="1814705"/>
              <a:ext cx="2935876" cy="521416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служебное жилье или компенсация за найм жилья</a:t>
              </a:r>
            </a:p>
          </p:txBody>
        </p:sp>
        <p:pic>
          <p:nvPicPr>
            <p:cNvPr id="123" name="Рисунок 122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81537" y="1819640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19" name="Группа 18"/>
          <p:cNvGrpSpPr/>
          <p:nvPr/>
        </p:nvGrpSpPr>
        <p:grpSpPr>
          <a:xfrm>
            <a:off x="-69814" y="3040450"/>
            <a:ext cx="3453320" cy="964614"/>
            <a:chOff x="-81537" y="2405787"/>
            <a:chExt cx="3453320" cy="1061075"/>
          </a:xfrm>
        </p:grpSpPr>
        <p:sp>
          <p:nvSpPr>
            <p:cNvPr id="124" name="Прямоугольник 123"/>
            <p:cNvSpPr/>
            <p:nvPr/>
          </p:nvSpPr>
          <p:spPr>
            <a:xfrm>
              <a:off x="284080" y="2405787"/>
              <a:ext cx="3087703" cy="1061075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бесплатное обследование, </a:t>
              </a:r>
              <a:b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</a:br>
              <a:r>
                <a:rPr lang="ru-RU" sz="1800" spc="-3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лечение </a:t>
              </a: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и реабилитация</a:t>
              </a:r>
            </a:p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в военно-медицинских учреждениях  </a:t>
              </a:r>
            </a:p>
          </p:txBody>
        </p:sp>
        <p:pic>
          <p:nvPicPr>
            <p:cNvPr id="125" name="Рисунок 124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81537" y="2405787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27" name="Группа 26"/>
          <p:cNvGrpSpPr/>
          <p:nvPr/>
        </p:nvGrpSpPr>
        <p:grpSpPr>
          <a:xfrm>
            <a:off x="-77434" y="4221088"/>
            <a:ext cx="3310498" cy="745608"/>
            <a:chOff x="-67681" y="5614564"/>
            <a:chExt cx="3310498" cy="745608"/>
          </a:xfrm>
        </p:grpSpPr>
        <p:sp>
          <p:nvSpPr>
            <p:cNvPr id="132" name="Прямоугольник 131"/>
            <p:cNvSpPr/>
            <p:nvPr/>
          </p:nvSpPr>
          <p:spPr>
            <a:xfrm>
              <a:off x="306941" y="5617157"/>
              <a:ext cx="2935876" cy="743015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страхование жизни</a:t>
              </a:r>
            </a:p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и здоровья за счет федерального бюджета</a:t>
              </a:r>
            </a:p>
          </p:txBody>
        </p:sp>
        <p:pic>
          <p:nvPicPr>
            <p:cNvPr id="133" name="Рисунок 132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67681" y="5614564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14" name="Группа 13"/>
          <p:cNvGrpSpPr/>
          <p:nvPr/>
        </p:nvGrpSpPr>
        <p:grpSpPr>
          <a:xfrm>
            <a:off x="-69814" y="5117233"/>
            <a:ext cx="3301494" cy="540495"/>
            <a:chOff x="-81537" y="6181725"/>
            <a:chExt cx="3301494" cy="540495"/>
          </a:xfrm>
        </p:grpSpPr>
        <p:sp>
          <p:nvSpPr>
            <p:cNvPr id="143" name="Прямоугольник 142"/>
            <p:cNvSpPr/>
            <p:nvPr/>
          </p:nvSpPr>
          <p:spPr>
            <a:xfrm>
              <a:off x="284081" y="6200804"/>
              <a:ext cx="2935876" cy="521416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право на льготную пенсию после 20 лет службы</a:t>
              </a:r>
            </a:p>
          </p:txBody>
        </p:sp>
        <p:pic>
          <p:nvPicPr>
            <p:cNvPr id="144" name="Рисунок 143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81537" y="6181725"/>
              <a:ext cx="424286" cy="338448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13" name="Группа 12"/>
          <p:cNvGrpSpPr/>
          <p:nvPr/>
        </p:nvGrpSpPr>
        <p:grpSpPr>
          <a:xfrm>
            <a:off x="3249191" y="908720"/>
            <a:ext cx="3419659" cy="1407812"/>
            <a:chOff x="3226350" y="6219813"/>
            <a:chExt cx="3419659" cy="1407812"/>
          </a:xfrm>
        </p:grpSpPr>
        <p:sp>
          <p:nvSpPr>
            <p:cNvPr id="147" name="Прямоугольник 146"/>
            <p:cNvSpPr/>
            <p:nvPr/>
          </p:nvSpPr>
          <p:spPr>
            <a:xfrm>
              <a:off x="3591824" y="6219813"/>
              <a:ext cx="3054185" cy="1407812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дополнительные выплаты, льготы, гарантии и меры социальной поддержки от Правительства Ростовской области для военнослужащих по контракту</a:t>
              </a:r>
            </a:p>
          </p:txBody>
        </p:sp>
        <p:pic>
          <p:nvPicPr>
            <p:cNvPr id="154" name="Рисунок 153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226350" y="6219813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837" y="44624"/>
            <a:ext cx="849995" cy="576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48" name="Прямая соединительная линия 2047"/>
          <p:cNvCxnSpPr/>
          <p:nvPr/>
        </p:nvCxnSpPr>
        <p:spPr>
          <a:xfrm>
            <a:off x="6660261" y="690311"/>
            <a:ext cx="3245739" cy="0"/>
          </a:xfrm>
          <a:prstGeom prst="line">
            <a:avLst/>
          </a:prstGeom>
          <a:ln>
            <a:solidFill>
              <a:srgbClr val="FCC20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Прямоугольник 82">
            <a:extLst>
              <a:ext uri="{FF2B5EF4-FFF2-40B4-BE49-F238E27FC236}">
                <a16:creationId xmlns:a16="http://schemas.microsoft.com/office/drawing/2014/main" id="{AC99A1A5-15CE-4181-88B9-BE9EE4125B38}"/>
              </a:ext>
            </a:extLst>
          </p:cNvPr>
          <p:cNvSpPr/>
          <p:nvPr/>
        </p:nvSpPr>
        <p:spPr>
          <a:xfrm>
            <a:off x="3602674" y="4869160"/>
            <a:ext cx="2935876" cy="299817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>
              <a:lnSpc>
                <a:spcPct val="80000"/>
              </a:lnSpc>
            </a:pPr>
            <a:endParaRPr lang="ru-RU" sz="1800" spc="-40" dirty="0">
              <a:solidFill>
                <a:srgbClr val="FF0000"/>
              </a:solidFill>
              <a:cs typeface="Miriam Fixed" panose="020B0509050101010101" pitchFamily="49" charset="-79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6666000" y="5878984"/>
            <a:ext cx="3240000" cy="973089"/>
            <a:chOff x="6321152" y="7323567"/>
            <a:chExt cx="3240000" cy="973089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6321152" y="7650502"/>
              <a:ext cx="3240000" cy="32400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321152" y="7972656"/>
              <a:ext cx="3240000" cy="324000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6321152" y="7323567"/>
              <a:ext cx="3240000" cy="324000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7292988" y="6492559"/>
            <a:ext cx="2667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 err="1">
                <a:solidFill>
                  <a:prstClr val="white">
                    <a:lumMod val="85000"/>
                  </a:prstClr>
                </a:solidFill>
              </a:rPr>
              <a:t>службапоконтракту.рф</a:t>
            </a:r>
            <a:endParaRPr lang="ru-RU" sz="1800" dirty="0">
              <a:solidFill>
                <a:prstClr val="white">
                  <a:lumMod val="85000"/>
                </a:prstClr>
              </a:solidFill>
              <a:latin typeface="Minion Pro Cond" pitchFamily="18" charset="0"/>
              <a:cs typeface="Miriam Fixed" panose="020B0509050101010101" pitchFamily="49" charset="-79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56397" y="5880128"/>
            <a:ext cx="24894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800" b="1" dirty="0">
                <a:solidFill>
                  <a:prstClr val="black"/>
                </a:solidFill>
              </a:rPr>
              <a:t>СЛУЖИ ПО КОНТРАКТУ</a:t>
            </a:r>
          </a:p>
          <a:p>
            <a:pPr algn="ctr"/>
            <a:r>
              <a:rPr lang="ru-RU" sz="1800" b="1" spc="-100" dirty="0">
                <a:solidFill>
                  <a:prstClr val="white"/>
                </a:solidFill>
              </a:rPr>
              <a:t>В ВООРУЖЕННЫХ СИЛАХ</a:t>
            </a:r>
            <a:endParaRPr lang="ru-RU" sz="1800" spc="-100" dirty="0">
              <a:solidFill>
                <a:prstClr val="white"/>
              </a:solidFill>
              <a:latin typeface="Minion Pro Cond" pitchFamily="18" charset="0"/>
              <a:cs typeface="Miriam Fixed" panose="020B0509050101010101" pitchFamily="49" charset="-79"/>
            </a:endParaRPr>
          </a:p>
        </p:txBody>
      </p:sp>
      <p:grpSp>
        <p:nvGrpSpPr>
          <p:cNvPr id="90" name="Группа 89">
            <a:extLst>
              <a:ext uri="{FF2B5EF4-FFF2-40B4-BE49-F238E27FC236}">
                <a16:creationId xmlns:a16="http://schemas.microsoft.com/office/drawing/2014/main" id="{02452A14-E470-4574-A566-30827583CA90}"/>
              </a:ext>
            </a:extLst>
          </p:cNvPr>
          <p:cNvGrpSpPr/>
          <p:nvPr/>
        </p:nvGrpSpPr>
        <p:grpSpPr>
          <a:xfrm>
            <a:off x="3323810" y="17006"/>
            <a:ext cx="3240000" cy="788952"/>
            <a:chOff x="3371124" y="3751231"/>
            <a:chExt cx="3173843" cy="788952"/>
          </a:xfrm>
        </p:grpSpPr>
        <p:pic>
          <p:nvPicPr>
            <p:cNvPr id="91" name="Picture 8">
              <a:extLst>
                <a:ext uri="{FF2B5EF4-FFF2-40B4-BE49-F238E27FC236}">
                  <a16:creationId xmlns:a16="http://schemas.microsoft.com/office/drawing/2014/main" id="{0D9303F0-4101-4F75-B722-D76DE3AA90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575681" y="2576919"/>
              <a:ext cx="774227" cy="31447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92" name="Половина рамки 91">
              <a:extLst>
                <a:ext uri="{FF2B5EF4-FFF2-40B4-BE49-F238E27FC236}">
                  <a16:creationId xmlns:a16="http://schemas.microsoft.com/office/drawing/2014/main" id="{3FF1A0B5-1633-4032-A235-1605A6443303}"/>
                </a:ext>
              </a:extLst>
            </p:cNvPr>
            <p:cNvSpPr/>
            <p:nvPr/>
          </p:nvSpPr>
          <p:spPr>
            <a:xfrm>
              <a:off x="3371124" y="3751231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93" name="Половина рамки 92">
              <a:extLst>
                <a:ext uri="{FF2B5EF4-FFF2-40B4-BE49-F238E27FC236}">
                  <a16:creationId xmlns:a16="http://schemas.microsoft.com/office/drawing/2014/main" id="{5A2CC3BA-E4E8-4E34-AD1E-FDD1E59CC589}"/>
                </a:ext>
              </a:extLst>
            </p:cNvPr>
            <p:cNvSpPr/>
            <p:nvPr/>
          </p:nvSpPr>
          <p:spPr>
            <a:xfrm rot="10800000">
              <a:off x="6202360" y="4188854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66" name="Прямоугольник 65">
            <a:extLst>
              <a:ext uri="{FF2B5EF4-FFF2-40B4-BE49-F238E27FC236}">
                <a16:creationId xmlns:a16="http://schemas.microsoft.com/office/drawing/2014/main" id="{706D9FE6-D11E-4E8F-B25E-781171B866B1}"/>
              </a:ext>
            </a:extLst>
          </p:cNvPr>
          <p:cNvSpPr/>
          <p:nvPr/>
        </p:nvSpPr>
        <p:spPr>
          <a:xfrm>
            <a:off x="6664837" y="4797153"/>
            <a:ext cx="3243263" cy="1078372"/>
          </a:xfrm>
          <a:prstGeom prst="rect">
            <a:avLst/>
          </a:prstGeom>
          <a:solidFill>
            <a:srgbClr val="4B5320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5C3BAFC0-9669-42BE-8949-C53C9DE6C947}"/>
              </a:ext>
            </a:extLst>
          </p:cNvPr>
          <p:cNvSpPr txBox="1"/>
          <p:nvPr/>
        </p:nvSpPr>
        <p:spPr>
          <a:xfrm>
            <a:off x="3272682" y="128329"/>
            <a:ext cx="3210261" cy="421511"/>
          </a:xfrm>
          <a:prstGeom prst="rect">
            <a:avLst/>
          </a:prstGeom>
          <a:noFill/>
        </p:spPr>
        <p:txBody>
          <a:bodyPr wrap="square" lIns="36000" tIns="36000" rIns="36000" bIns="36000" rtlCol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2000" b="1" spc="80" dirty="0">
                <a:solidFill>
                  <a:prstClr val="white"/>
                </a:solidFill>
                <a:cs typeface="Miriam Fixed" panose="020B0509050101010101" pitchFamily="49" charset="-79"/>
              </a:rPr>
              <a:t>СОЦИАЛЬНЫЕ </a:t>
            </a:r>
          </a:p>
          <a:p>
            <a:pPr algn="ctr">
              <a:lnSpc>
                <a:spcPct val="80000"/>
              </a:lnSpc>
            </a:pPr>
            <a:r>
              <a:rPr lang="ru-RU" sz="2000" b="1" spc="80" dirty="0">
                <a:solidFill>
                  <a:prstClr val="white"/>
                </a:solidFill>
                <a:cs typeface="Miriam Fixed" panose="020B0509050101010101" pitchFamily="49" charset="-79"/>
              </a:rPr>
              <a:t>ЛЬГОТЫ И ГАРАНТИИ </a:t>
            </a:r>
          </a:p>
        </p:txBody>
      </p:sp>
      <p:sp>
        <p:nvSpPr>
          <p:cNvPr id="67" name="Прямоугольник 66">
            <a:extLst>
              <a:ext uri="{FF2B5EF4-FFF2-40B4-BE49-F238E27FC236}">
                <a16:creationId xmlns:a16="http://schemas.microsoft.com/office/drawing/2014/main" id="{71A4009A-B211-4F55-A139-1CF340E653AB}"/>
              </a:ext>
            </a:extLst>
          </p:cNvPr>
          <p:cNvSpPr/>
          <p:nvPr/>
        </p:nvSpPr>
        <p:spPr>
          <a:xfrm>
            <a:off x="6668853" y="4978700"/>
            <a:ext cx="3244717" cy="869203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3600" b="1" spc="-100" dirty="0">
                <a:solidFill>
                  <a:srgbClr val="FCC206"/>
                </a:solidFill>
                <a:cs typeface="Miriam Fixed" panose="020B0509050101010101" pitchFamily="49" charset="-79"/>
              </a:rPr>
              <a:t>8 (863) 235-15-23</a:t>
            </a:r>
          </a:p>
          <a:p>
            <a:pPr algn="ctr">
              <a:lnSpc>
                <a:spcPct val="80000"/>
              </a:lnSpc>
            </a:pPr>
            <a:r>
              <a:rPr lang="en-US" sz="2800" b="1" spc="-4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iriam Fixed" panose="020B0509050101010101" pitchFamily="49" charset="-79"/>
              </a:rPr>
              <a:t>    </a:t>
            </a:r>
            <a:r>
              <a:rPr lang="ru-RU" sz="2800" b="1" spc="-4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iriam Fixed" panose="020B0509050101010101" pitchFamily="49" charset="-79"/>
              </a:rPr>
              <a:t>звони сейчас</a:t>
            </a:r>
            <a:endParaRPr lang="ru-RU" sz="2000" b="1" spc="-4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Miriam Fixed" panose="020B0509050101010101" pitchFamily="49" charset="-79"/>
            </a:endParaRPr>
          </a:p>
        </p:txBody>
      </p:sp>
      <p:pic>
        <p:nvPicPr>
          <p:cNvPr id="2053" name="Picture 5" descr="Y:\МОЛОМИН\МОЛОМИН\СВО Брошура\Элементы\Жетон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956" y="5229200"/>
            <a:ext cx="1272695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4" name="Группа 63"/>
          <p:cNvGrpSpPr/>
          <p:nvPr/>
        </p:nvGrpSpPr>
        <p:grpSpPr>
          <a:xfrm>
            <a:off x="3230803" y="2465097"/>
            <a:ext cx="3307747" cy="540025"/>
            <a:chOff x="3209893" y="3230944"/>
            <a:chExt cx="3307747" cy="540025"/>
          </a:xfrm>
        </p:grpSpPr>
        <p:sp>
          <p:nvSpPr>
            <p:cNvPr id="68" name="Прямоугольник 67"/>
            <p:cNvSpPr/>
            <p:nvPr/>
          </p:nvSpPr>
          <p:spPr>
            <a:xfrm>
              <a:off x="3581764" y="3249553"/>
              <a:ext cx="2935876" cy="521416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кредитные и налоговые каникулы</a:t>
              </a:r>
            </a:p>
          </p:txBody>
        </p:sp>
        <p:pic>
          <p:nvPicPr>
            <p:cNvPr id="72" name="Рисунок 71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209893" y="3230944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73" name="Группа 72"/>
          <p:cNvGrpSpPr/>
          <p:nvPr/>
        </p:nvGrpSpPr>
        <p:grpSpPr>
          <a:xfrm>
            <a:off x="3234657" y="4855623"/>
            <a:ext cx="3310398" cy="824709"/>
            <a:chOff x="3226200" y="3941409"/>
            <a:chExt cx="3310398" cy="824709"/>
          </a:xfrm>
        </p:grpSpPr>
        <p:sp>
          <p:nvSpPr>
            <p:cNvPr id="74" name="Прямоугольник 73"/>
            <p:cNvSpPr/>
            <p:nvPr/>
          </p:nvSpPr>
          <p:spPr>
            <a:xfrm>
              <a:off x="3600722" y="4023103"/>
              <a:ext cx="2935876" cy="743015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бесплатный отдых детей</a:t>
              </a:r>
            </a:p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в летних оздоровительных лагерях</a:t>
              </a:r>
            </a:p>
          </p:txBody>
        </p:sp>
        <p:pic>
          <p:nvPicPr>
            <p:cNvPr id="75" name="Рисунок 74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226200" y="3941409"/>
              <a:ext cx="426483" cy="3402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76" name="Группа 75"/>
          <p:cNvGrpSpPr/>
          <p:nvPr/>
        </p:nvGrpSpPr>
        <p:grpSpPr>
          <a:xfrm>
            <a:off x="3226767" y="3193532"/>
            <a:ext cx="3313052" cy="575225"/>
            <a:chOff x="3195074" y="3456494"/>
            <a:chExt cx="3313052" cy="575225"/>
          </a:xfrm>
        </p:grpSpPr>
        <p:sp>
          <p:nvSpPr>
            <p:cNvPr id="77" name="Прямоугольник 76"/>
            <p:cNvSpPr/>
            <p:nvPr/>
          </p:nvSpPr>
          <p:spPr>
            <a:xfrm>
              <a:off x="3572250" y="3510303"/>
              <a:ext cx="2935876" cy="521416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бюджетные места для обучения детей в ВУЗах</a:t>
              </a:r>
            </a:p>
          </p:txBody>
        </p:sp>
        <p:pic>
          <p:nvPicPr>
            <p:cNvPr id="78" name="Рисунок 77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195074" y="3456494"/>
              <a:ext cx="446791" cy="3564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82" name="Группа 81">
            <a:extLst>
              <a:ext uri="{FF2B5EF4-FFF2-40B4-BE49-F238E27FC236}">
                <a16:creationId xmlns:a16="http://schemas.microsoft.com/office/drawing/2014/main" id="{AA4BB89B-32A5-4B3E-A601-82E79D582173}"/>
              </a:ext>
            </a:extLst>
          </p:cNvPr>
          <p:cNvGrpSpPr/>
          <p:nvPr/>
        </p:nvGrpSpPr>
        <p:grpSpPr>
          <a:xfrm>
            <a:off x="3235042" y="4039625"/>
            <a:ext cx="3318746" cy="574120"/>
            <a:chOff x="3205557" y="3556657"/>
            <a:chExt cx="3318746" cy="574120"/>
          </a:xfrm>
        </p:grpSpPr>
        <p:sp>
          <p:nvSpPr>
            <p:cNvPr id="84" name="Прямоугольник 83">
              <a:extLst>
                <a:ext uri="{FF2B5EF4-FFF2-40B4-BE49-F238E27FC236}">
                  <a16:creationId xmlns:a16="http://schemas.microsoft.com/office/drawing/2014/main" id="{9650206B-DF0E-4F13-A4FB-1C9667D0B32E}"/>
                </a:ext>
              </a:extLst>
            </p:cNvPr>
            <p:cNvSpPr/>
            <p:nvPr/>
          </p:nvSpPr>
          <p:spPr>
            <a:xfrm>
              <a:off x="3588427" y="3609361"/>
              <a:ext cx="2935876" cy="521416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бронирование рабочих мест</a:t>
              </a:r>
            </a:p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за будущими контрактниками</a:t>
              </a:r>
            </a:p>
          </p:txBody>
        </p:sp>
        <p:pic>
          <p:nvPicPr>
            <p:cNvPr id="85" name="Рисунок 84">
              <a:extLst>
                <a:ext uri="{FF2B5EF4-FFF2-40B4-BE49-F238E27FC236}">
                  <a16:creationId xmlns:a16="http://schemas.microsoft.com/office/drawing/2014/main" id="{A5079DC7-78D9-4683-B44C-E0D00E75357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205557" y="3556657"/>
              <a:ext cx="446791" cy="3564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id="{9DC938B3-99BB-4DF1-AD0C-ED6626792A21}"/>
              </a:ext>
            </a:extLst>
          </p:cNvPr>
          <p:cNvSpPr/>
          <p:nvPr/>
        </p:nvSpPr>
        <p:spPr>
          <a:xfrm>
            <a:off x="3339696" y="5798386"/>
            <a:ext cx="3217919" cy="988595"/>
          </a:xfrm>
          <a:prstGeom prst="rect">
            <a:avLst/>
          </a:prstGeom>
          <a:solidFill>
            <a:srgbClr val="4B5320"/>
          </a:solidFill>
          <a:ln>
            <a:noFill/>
          </a:ln>
        </p:spPr>
        <p:txBody>
          <a:bodyPr wrap="square" lIns="36000" tIns="36000" rIns="36000" bIns="3600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400" b="1" dirty="0">
                <a:solidFill>
                  <a:srgbClr val="FCC206"/>
                </a:solidFill>
                <a:cs typeface="Miriam Fixed" panose="020B0509050101010101" pitchFamily="49" charset="-79"/>
              </a:rPr>
              <a:t>пункт отбора </a:t>
            </a:r>
          </a:p>
          <a:p>
            <a:pPr algn="ctr">
              <a:lnSpc>
                <a:spcPct val="80000"/>
              </a:lnSpc>
            </a:pPr>
            <a:r>
              <a:rPr lang="ru-RU" sz="3400" b="1" spc="-230" dirty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8 (863) 235 - 15 </a:t>
            </a:r>
            <a:r>
              <a:rPr lang="ru-RU" sz="3400" b="1" spc="-230" dirty="0">
                <a:solidFill>
                  <a:srgbClr val="FCC206"/>
                </a:solidFill>
                <a:cs typeface="Miriam Fixed" panose="020B0509050101010101" pitchFamily="49" charset="-79"/>
              </a:rPr>
              <a:t>- </a:t>
            </a:r>
            <a:r>
              <a:rPr lang="ru-RU" sz="3400" b="1" spc="-230" dirty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23</a:t>
            </a:r>
          </a:p>
          <a:p>
            <a:pPr algn="ctr">
              <a:lnSpc>
                <a:spcPct val="80000"/>
              </a:lnSpc>
            </a:pPr>
            <a:r>
              <a:rPr lang="ru-RU" sz="1600" b="1" spc="-50" dirty="0">
                <a:solidFill>
                  <a:srgbClr val="FCC206"/>
                </a:solidFill>
                <a:cs typeface="Miriam Fixed" panose="020B0509050101010101" pitchFamily="49" charset="-79"/>
              </a:rPr>
              <a:t>г. </a:t>
            </a:r>
            <a:r>
              <a:rPr lang="ru-RU" sz="1600" b="1" spc="-50" dirty="0" err="1">
                <a:solidFill>
                  <a:srgbClr val="FCC206"/>
                </a:solidFill>
                <a:cs typeface="Miriam Fixed" panose="020B0509050101010101" pitchFamily="49" charset="-79"/>
              </a:rPr>
              <a:t>Ростов</a:t>
            </a:r>
            <a:r>
              <a:rPr lang="ru-RU" sz="1600" b="1" spc="-50" dirty="0">
                <a:solidFill>
                  <a:srgbClr val="FCC206"/>
                </a:solidFill>
                <a:cs typeface="Miriam Fixed" panose="020B0509050101010101" pitchFamily="49" charset="-79"/>
              </a:rPr>
              <a:t>-на-Дону, ул. </a:t>
            </a:r>
            <a:r>
              <a:rPr lang="ru-RU" sz="1600" b="1" spc="-50" dirty="0" err="1">
                <a:solidFill>
                  <a:srgbClr val="FCC206"/>
                </a:solidFill>
                <a:cs typeface="Miriam Fixed" panose="020B0509050101010101" pitchFamily="49" charset="-79"/>
              </a:rPr>
              <a:t>Оганова</a:t>
            </a:r>
            <a:r>
              <a:rPr lang="ru-RU" sz="1600" b="1" spc="-50" dirty="0">
                <a:solidFill>
                  <a:srgbClr val="FCC206"/>
                </a:solidFill>
                <a:cs typeface="Miriam Fixed" panose="020B0509050101010101" pitchFamily="49" charset="-79"/>
              </a:rPr>
              <a:t>, д. 22</a:t>
            </a:r>
          </a:p>
        </p:txBody>
      </p:sp>
    </p:spTree>
    <p:extLst>
      <p:ext uri="{BB962C8B-B14F-4D97-AF65-F5344CB8AC3E}">
        <p14:creationId xmlns:p14="http://schemas.microsoft.com/office/powerpoint/2010/main" val="34219707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5795</TotalTime>
  <Words>535</Words>
  <Application>Microsoft Office PowerPoint</Application>
  <PresentationFormat>Лист A4 (210x297 мм)</PresentationFormat>
  <Paragraphs>87</Paragraphs>
  <Slides>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6" baseType="lpstr">
      <vt:lpstr>Arial</vt:lpstr>
      <vt:lpstr>Calibri</vt:lpstr>
      <vt:lpstr>Minion Pro Cond</vt:lpstr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Тимофеев Евгений Олегович</dc:creator>
  <cp:lastModifiedBy>Вячеслав Е. Симаченко</cp:lastModifiedBy>
  <cp:revision>257</cp:revision>
  <cp:lastPrinted>2024-02-11T14:53:58Z</cp:lastPrinted>
  <dcterms:created xsi:type="dcterms:W3CDTF">2019-12-05T06:41:56Z</dcterms:created>
  <dcterms:modified xsi:type="dcterms:W3CDTF">2024-11-14T08:10:15Z</dcterms:modified>
</cp:coreProperties>
</file>