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44" r:id="rId2"/>
    <p:sldMasterId id="2147483761" r:id="rId3"/>
    <p:sldMasterId id="2147483791" r:id="rId4"/>
  </p:sldMasterIdLst>
  <p:notesMasterIdLst>
    <p:notesMasterId r:id="rId25"/>
  </p:notesMasterIdLst>
  <p:sldIdLst>
    <p:sldId id="264" r:id="rId5"/>
    <p:sldId id="310" r:id="rId6"/>
    <p:sldId id="312" r:id="rId7"/>
    <p:sldId id="322" r:id="rId8"/>
    <p:sldId id="274" r:id="rId9"/>
    <p:sldId id="317" r:id="rId10"/>
    <p:sldId id="359" r:id="rId11"/>
    <p:sldId id="360" r:id="rId12"/>
    <p:sldId id="361" r:id="rId13"/>
    <p:sldId id="364" r:id="rId14"/>
    <p:sldId id="363" r:id="rId15"/>
    <p:sldId id="326" r:id="rId16"/>
    <p:sldId id="328" r:id="rId17"/>
    <p:sldId id="334" r:id="rId18"/>
    <p:sldId id="335" r:id="rId19"/>
    <p:sldId id="339" r:id="rId20"/>
    <p:sldId id="370" r:id="rId21"/>
    <p:sldId id="372" r:id="rId22"/>
    <p:sldId id="366" r:id="rId23"/>
    <p:sldId id="3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4D76B"/>
    <a:srgbClr val="037106"/>
    <a:srgbClr val="4706CA"/>
    <a:srgbClr val="FF0000"/>
    <a:srgbClr val="33CC33"/>
    <a:srgbClr val="CCFFFF"/>
    <a:srgbClr val="FB81CF"/>
    <a:srgbClr val="FF3399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3772" autoAdjust="0"/>
  </p:normalViewPr>
  <p:slideViewPr>
    <p:cSldViewPr>
      <p:cViewPr>
        <p:scale>
          <a:sx n="77" d="100"/>
          <a:sy n="77" d="100"/>
        </p:scale>
        <p:origin x="-96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buhgalter2\Desktop\&#1076;&#1080;&#1072;&#1075;&#1088;&#1072;&#1084;&#1084;&#1099;\&#1076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1.5669224985159784E-17"/>
                  <c:y val="-0.32509255395883396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3.4187794903380781E-3"/>
                  <c:y val="-0.3539255334314324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32995740883962804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0.31803183657270218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3.4187794903380452E-3"/>
                  <c:y val="-0.37009932885651753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29546676227142987"/>
                </c:manualLayout>
              </c:layout>
              <c:dLblPos val="ctr"/>
              <c:showVal val="1"/>
            </c:dLbl>
            <c:dLblPos val="in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3984.3</c:v>
                </c:pt>
                <c:pt idx="1">
                  <c:v>3723.4</c:v>
                </c:pt>
                <c:pt idx="2">
                  <c:v>3135.8</c:v>
                </c:pt>
                <c:pt idx="3">
                  <c:v>3716.2</c:v>
                </c:pt>
                <c:pt idx="4">
                  <c:v>5042</c:v>
                </c:pt>
                <c:pt idx="5">
                  <c:v>6448.3</c:v>
                </c:pt>
              </c:numCache>
            </c:numRef>
          </c:val>
        </c:ser>
        <c:dLbls>
          <c:showVal val="1"/>
        </c:dLbls>
        <c:overlap val="100"/>
        <c:axId val="48974080"/>
        <c:axId val="48988160"/>
      </c:barChart>
      <c:catAx>
        <c:axId val="48974080"/>
        <c:scaling>
          <c:orientation val="minMax"/>
        </c:scaling>
        <c:axPos val="b"/>
        <c:numFmt formatCode="General" sourceLinked="1"/>
        <c:tickLblPos val="nextTo"/>
        <c:crossAx val="48988160"/>
        <c:crosses val="autoZero"/>
        <c:auto val="1"/>
        <c:lblAlgn val="ctr"/>
        <c:lblOffset val="100"/>
      </c:catAx>
      <c:valAx>
        <c:axId val="48988160"/>
        <c:scaling>
          <c:orientation val="minMax"/>
        </c:scaling>
        <c:axPos val="l"/>
        <c:majorGridlines/>
        <c:numFmt formatCode="General" sourceLinked="1"/>
        <c:tickLblPos val="nextTo"/>
        <c:crossAx val="489740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837077919507719E-2"/>
          <c:y val="3.0572176593901792E-2"/>
          <c:w val="0.77729796563405362"/>
          <c:h val="0.72050271182385739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749.4</c:v>
                </c:pt>
                <c:pt idx="1">
                  <c:v>494.5</c:v>
                </c:pt>
                <c:pt idx="2">
                  <c:v>300.3</c:v>
                </c:pt>
                <c:pt idx="3">
                  <c:v>34.200000000000003</c:v>
                </c:pt>
                <c:pt idx="4">
                  <c:v>1204.7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1.1227605334736787E-2"/>
                  <c:y val="-2.86588032448682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947996456700892E-2"/>
                  <c:y val="-3.785414118439819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2.5802807621627811E-3"/>
                  <c:y val="-2.865880324486823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845.7</c:v>
                </c:pt>
                <c:pt idx="1">
                  <c:v>687.8</c:v>
                </c:pt>
                <c:pt idx="2">
                  <c:v>39</c:v>
                </c:pt>
                <c:pt idx="3">
                  <c:v>24.3</c:v>
                </c:pt>
                <c:pt idx="4">
                  <c:v>2248.8000000000002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1592081884026261E-2"/>
                  <c:y val="-6.23750423564778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6761477193748287E-2"/>
                  <c:y val="-5.0114591770438033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635.5</c:v>
                </c:pt>
                <c:pt idx="1">
                  <c:v>0</c:v>
                </c:pt>
                <c:pt idx="2">
                  <c:v>154.30000000000001</c:v>
                </c:pt>
                <c:pt idx="3">
                  <c:v>10.1</c:v>
                </c:pt>
                <c:pt idx="4">
                  <c:v>4242.3</c:v>
                </c:pt>
              </c:numCache>
            </c:numRef>
          </c:val>
        </c:ser>
        <c:dLbls>
          <c:showVal val="1"/>
        </c:dLbls>
        <c:marker val="1"/>
        <c:axId val="49232128"/>
        <c:axId val="49262592"/>
      </c:lineChart>
      <c:catAx>
        <c:axId val="4923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49262592"/>
        <c:crosses val="autoZero"/>
        <c:auto val="1"/>
        <c:lblAlgn val="ctr"/>
        <c:lblOffset val="100"/>
      </c:catAx>
      <c:valAx>
        <c:axId val="49262592"/>
        <c:scaling>
          <c:orientation val="minMax"/>
        </c:scaling>
        <c:axPos val="l"/>
        <c:majorGridlines/>
        <c:numFmt formatCode="General" sourceLinked="1"/>
        <c:tickLblPos val="nextTo"/>
        <c:crossAx val="49232128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3122373091846221"/>
          <c:w val="0.48577958090377182"/>
          <c:h val="0.63898017637748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spPr>
              <a:solidFill>
                <a:srgbClr val="3333CC"/>
              </a:solidFill>
            </c:spPr>
          </c:dPt>
          <c:dPt>
            <c:idx val="1"/>
            <c:spPr>
              <a:solidFill>
                <a:srgbClr val="E4287D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4"/>
            <c:spPr>
              <a:solidFill>
                <a:srgbClr val="66CC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CC00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8844261301188577E-2"/>
                  <c:y val="-5.0046318849376534E-3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НДФЛ -635,5 тыс.рублей</c:v>
                </c:pt>
                <c:pt idx="1">
                  <c:v>Налоги на совокупный доход - 154,3 тыс.рублей</c:v>
                </c:pt>
                <c:pt idx="2">
                  <c:v>налог на имущество физ.лиц - 64,3 тыс.рублей</c:v>
                </c:pt>
                <c:pt idx="3">
                  <c:v>Земельный налог-  4178,0тыс.рублей</c:v>
                </c:pt>
                <c:pt idx="4">
                  <c:v>Госпошлина - 10,1 тыс.рублей</c:v>
                </c:pt>
                <c:pt idx="5">
                  <c:v>Доходы от использования имущества - 1209,8 тыс.рублей</c:v>
                </c:pt>
                <c:pt idx="6">
                  <c:v>Доходы от продажи мат. и нематериальных активов- 189,0 тыс. рублей</c:v>
                </c:pt>
                <c:pt idx="7">
                  <c:v>Штрафы - 7,2 тыс.рублей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635.5</c:v>
                </c:pt>
                <c:pt idx="1">
                  <c:v>154.30000000000001</c:v>
                </c:pt>
                <c:pt idx="2">
                  <c:v>64.3</c:v>
                </c:pt>
                <c:pt idx="3">
                  <c:v>4178</c:v>
                </c:pt>
                <c:pt idx="4">
                  <c:v>10.1</c:v>
                </c:pt>
                <c:pt idx="5">
                  <c:v>1209.8</c:v>
                </c:pt>
                <c:pt idx="6">
                  <c:v>189</c:v>
                </c:pt>
                <c:pt idx="7">
                  <c:v>7.2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46780497293651774"/>
          <c:y val="1.1994830380096733E-2"/>
          <c:w val="0.53219502706350086"/>
          <c:h val="0.982636021689999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тыс.рублей</a:t>
            </a:r>
            <a:endParaRPr lang="ru-RU" sz="1400" dirty="0"/>
          </a:p>
        </c:rich>
      </c:tx>
      <c:layout>
        <c:manualLayout>
          <c:xMode val="edge"/>
          <c:yMode val="edge"/>
          <c:x val="0.77304451006124264"/>
          <c:y val="3.1540900776283215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CC0000"/>
            </a:solidFill>
          </c:spPr>
          <c:dLbls>
            <c:dLbl>
              <c:idx val="0"/>
              <c:layout>
                <c:manualLayout>
                  <c:x val="2.9059625667873859E-2"/>
                  <c:y val="-0.36881997248005705"/>
                </c:manualLayout>
              </c:layout>
              <c:showVal val="1"/>
            </c:dLbl>
            <c:dLbl>
              <c:idx val="1"/>
              <c:layout>
                <c:manualLayout>
                  <c:x val="4.7649387576552564E-2"/>
                  <c:y val="-0.40128502936293481"/>
                </c:manualLayout>
              </c:layout>
              <c:showVal val="1"/>
            </c:dLbl>
            <c:dLbl>
              <c:idx val="2"/>
              <c:layout>
                <c:manualLayout>
                  <c:x val="8.1195319335084001E-3"/>
                  <c:y val="-0.32416488152333778"/>
                </c:manualLayout>
              </c:layout>
              <c:showVal val="1"/>
            </c:dLbl>
            <c:dLbl>
              <c:idx val="3"/>
              <c:layout>
                <c:manualLayout>
                  <c:x val="2.7777668416448124E-2"/>
                  <c:y val="-0.37079878448560488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2014</c:v>
                </c:pt>
                <c:pt idx="1">
                  <c:v>факт 2015</c:v>
                </c:pt>
                <c:pt idx="2">
                  <c:v>факт 2016</c:v>
                </c:pt>
                <c:pt idx="3">
                  <c:v>факт 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749.9</c:v>
                </c:pt>
                <c:pt idx="1">
                  <c:v>749.4</c:v>
                </c:pt>
                <c:pt idx="2">
                  <c:v>845.7</c:v>
                </c:pt>
                <c:pt idx="3">
                  <c:v>635.5</c:v>
                </c:pt>
              </c:numCache>
            </c:numRef>
          </c:val>
        </c:ser>
        <c:dLbls>
          <c:showVal val="1"/>
        </c:dLbls>
        <c:shape val="box"/>
        <c:axId val="83088896"/>
        <c:axId val="83090432"/>
        <c:axId val="0"/>
      </c:bar3DChart>
      <c:catAx>
        <c:axId val="83088896"/>
        <c:scaling>
          <c:orientation val="minMax"/>
        </c:scaling>
        <c:axPos val="b"/>
        <c:numFmt formatCode="General" sourceLinked="1"/>
        <c:tickLblPos val="nextTo"/>
        <c:crossAx val="83090432"/>
        <c:crosses val="autoZero"/>
        <c:auto val="1"/>
        <c:lblAlgn val="ctr"/>
        <c:lblOffset val="100"/>
      </c:catAx>
      <c:valAx>
        <c:axId val="83090432"/>
        <c:scaling>
          <c:orientation val="minMax"/>
        </c:scaling>
        <c:axPos val="l"/>
        <c:majorGridlines/>
        <c:numFmt formatCode="General" sourceLinked="1"/>
        <c:tickLblPos val="nextTo"/>
        <c:crossAx val="83088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тыс.рублей</a:t>
            </a:r>
            <a:endParaRPr lang="ru-RU" sz="1600" dirty="0"/>
          </a:p>
        </c:rich>
      </c:tx>
      <c:layout>
        <c:manualLayout>
          <c:xMode val="edge"/>
          <c:yMode val="edge"/>
          <c:x val="0.77812663465264764"/>
          <c:y val="1.8009747953341038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6841987383981103E-2"/>
                  <c:y val="-0.2521364713467748"/>
                </c:manualLayout>
              </c:layout>
              <c:showVal val="1"/>
            </c:dLbl>
            <c:dLbl>
              <c:idx val="1"/>
              <c:layout>
                <c:manualLayout>
                  <c:x val="2.0584651247087471E-2"/>
                  <c:y val="-0.29716084123012731"/>
                </c:manualLayout>
              </c:layout>
              <c:showVal val="1"/>
            </c:dLbl>
            <c:dLbl>
              <c:idx val="2"/>
              <c:layout>
                <c:manualLayout>
                  <c:x val="2.2455983178641482E-2"/>
                  <c:y val="-0.30616571520679781"/>
                </c:manualLayout>
              </c:layout>
              <c:showVal val="1"/>
            </c:dLbl>
            <c:dLbl>
              <c:idx val="3"/>
              <c:layout>
                <c:manualLayout>
                  <c:x val="1.3099323520874158E-2"/>
                  <c:y val="-0.35419170974904562"/>
                </c:manualLayout>
              </c:layout>
              <c:showVal val="1"/>
            </c:dLbl>
            <c:dLbl>
              <c:idx val="4"/>
              <c:layout>
                <c:manualLayout>
                  <c:x val="3.7751695988862216E-2"/>
                  <c:y val="-0.39645376787163944"/>
                </c:manualLayout>
              </c:layout>
              <c:showVal val="1"/>
            </c:dLbl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5469.8</c:v>
                </c:pt>
                <c:pt idx="2">
                  <c:v>7498.6</c:v>
                </c:pt>
                <c:pt idx="3">
                  <c:v>10171.799999999987</c:v>
                </c:pt>
                <c:pt idx="4">
                  <c:v>6678</c:v>
                </c:pt>
              </c:numCache>
            </c:numRef>
          </c:val>
        </c:ser>
        <c:dLbls>
          <c:showVal val="1"/>
        </c:dLbls>
        <c:shape val="cylinder"/>
        <c:axId val="94556544"/>
        <c:axId val="94558080"/>
        <c:axId val="0"/>
      </c:bar3DChart>
      <c:catAx>
        <c:axId val="94556544"/>
        <c:scaling>
          <c:orientation val="minMax"/>
        </c:scaling>
        <c:axPos val="b"/>
        <c:numFmt formatCode="General" sourceLinked="1"/>
        <c:tickLblPos val="nextTo"/>
        <c:crossAx val="94558080"/>
        <c:crosses val="autoZero"/>
        <c:auto val="1"/>
        <c:lblAlgn val="ctr"/>
        <c:lblOffset val="100"/>
      </c:catAx>
      <c:valAx>
        <c:axId val="94558080"/>
        <c:scaling>
          <c:orientation val="minMax"/>
        </c:scaling>
        <c:axPos val="l"/>
        <c:majorGridlines/>
        <c:numFmt formatCode="General" sourceLinked="1"/>
        <c:tickLblPos val="nextTo"/>
        <c:crossAx val="94556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тыс. рублей</a:t>
            </a:r>
            <a:endParaRPr lang="ru-RU" sz="1600" dirty="0"/>
          </a:p>
        </c:rich>
      </c:tx>
      <c:layout>
        <c:manualLayout>
          <c:xMode val="edge"/>
          <c:yMode val="edge"/>
          <c:x val="0.8458911733255664"/>
          <c:y val="2.2448261287156011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7.6714366491921121E-2"/>
                  <c:y val="-0.22920943434307592"/>
                </c:manualLayout>
              </c:layout>
              <c:showVal val="1"/>
            </c:dLbl>
            <c:dLbl>
              <c:idx val="1"/>
              <c:layout>
                <c:manualLayout>
                  <c:x val="2.83509615296232E-2"/>
                  <c:y val="-0.39133318058573641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15579.3</c:v>
                </c:pt>
                <c:pt idx="2">
                  <c:v>11573.7</c:v>
                </c:pt>
              </c:numCache>
            </c:numRef>
          </c:val>
        </c:ser>
        <c:gapWidth val="55"/>
        <c:gapDepth val="55"/>
        <c:shape val="cylinder"/>
        <c:axId val="94677248"/>
        <c:axId val="95289344"/>
        <c:axId val="0"/>
      </c:bar3DChart>
      <c:catAx>
        <c:axId val="94677248"/>
        <c:scaling>
          <c:orientation val="minMax"/>
        </c:scaling>
        <c:axPos val="b"/>
        <c:numFmt formatCode="General" sourceLinked="1"/>
        <c:majorTickMark val="none"/>
        <c:tickLblPos val="nextTo"/>
        <c:crossAx val="95289344"/>
        <c:crosses val="autoZero"/>
        <c:auto val="1"/>
        <c:lblAlgn val="ctr"/>
        <c:lblOffset val="100"/>
      </c:catAx>
      <c:valAx>
        <c:axId val="952893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4677248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title>
      <c:tx>
        <c:rich>
          <a:bodyPr/>
          <a:lstStyle/>
          <a:p>
            <a:pPr>
              <a:defRPr/>
            </a:pPr>
            <a:r>
              <a:rPr lang="ru-RU" sz="1800" dirty="0" err="1"/>
              <a:t>тыс.руб</a:t>
            </a:r>
            <a:endParaRPr lang="ru-RU" sz="1800" dirty="0"/>
          </a:p>
        </c:rich>
      </c:tx>
      <c:layout>
        <c:manualLayout>
          <c:xMode val="edge"/>
          <c:yMode val="edge"/>
          <c:x val="4.1234567901234614E-2"/>
          <c:y val="1.1224130643578207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14997.3</c:v>
                </c:pt>
                <c:pt idx="2">
                  <c:v>11127.7</c:v>
                </c:pt>
              </c:numCache>
            </c:numRef>
          </c:val>
        </c:ser>
        <c:dLbls>
          <c:showVal val="1"/>
        </c:dLbls>
        <c:shape val="box"/>
        <c:axId val="96004736"/>
        <c:axId val="96006528"/>
        <c:axId val="0"/>
      </c:bar3DChart>
      <c:catAx>
        <c:axId val="96004736"/>
        <c:scaling>
          <c:orientation val="minMax"/>
        </c:scaling>
        <c:axPos val="b"/>
        <c:numFmt formatCode="General" sourceLinked="1"/>
        <c:tickLblPos val="nextTo"/>
        <c:crossAx val="96006528"/>
        <c:crosses val="autoZero"/>
        <c:auto val="1"/>
        <c:lblAlgn val="ctr"/>
        <c:lblOffset val="100"/>
      </c:catAx>
      <c:valAx>
        <c:axId val="96006528"/>
        <c:scaling>
          <c:orientation val="minMax"/>
        </c:scaling>
        <c:axPos val="l"/>
        <c:majorGridlines/>
        <c:numFmt formatCode="General" sourceLinked="1"/>
        <c:tickLblPos val="nextTo"/>
        <c:crossAx val="9600473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тыс.рублей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Лист1!$B$125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1"/>
            <c:explosion val="9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1"/>
            <c:showCatName val="1"/>
            <c:showPercent val="1"/>
            <c:showLeaderLines val="1"/>
          </c:dLbls>
          <c:cat>
            <c:strRef>
              <c:f>Лист1!$A$126:$A$135</c:f>
              <c:strCache>
                <c:ptCount val="10"/>
                <c:pt idx="0">
                  <c:v>Соц.политика - 53,5</c:v>
                </c:pt>
                <c:pt idx="1">
                  <c:v>Образование - 11,8</c:v>
                </c:pt>
                <c:pt idx="2">
                  <c:v>Культура, кинематография - 5865,9</c:v>
                </c:pt>
                <c:pt idx="3">
                  <c:v>Физкультура и спорт -0,0</c:v>
                </c:pt>
                <c:pt idx="4">
                  <c:v>Нацэкономика - 554,5</c:v>
                </c:pt>
                <c:pt idx="5">
                  <c:v>ЖКХ -839,1</c:v>
                </c:pt>
                <c:pt idx="6">
                  <c:v>Общегосударственные вопросы - 4064,5</c:v>
                </c:pt>
                <c:pt idx="7">
                  <c:v>Охрана окружающей среды  -11,0</c:v>
                </c:pt>
                <c:pt idx="8">
                  <c:v>Нац.безопасность, правоохранительная деятельность -0,0</c:v>
                </c:pt>
                <c:pt idx="9">
                  <c:v>национальная оборона -173,3</c:v>
                </c:pt>
              </c:strCache>
            </c:strRef>
          </c:cat>
          <c:val>
            <c:numRef>
              <c:f>Лист1!$B$126:$B$135</c:f>
              <c:numCache>
                <c:formatCode>General</c:formatCode>
                <c:ptCount val="10"/>
                <c:pt idx="0">
                  <c:v>0.5</c:v>
                </c:pt>
                <c:pt idx="1">
                  <c:v>0.1</c:v>
                </c:pt>
                <c:pt idx="2">
                  <c:v>50.7</c:v>
                </c:pt>
                <c:pt idx="3">
                  <c:v>0</c:v>
                </c:pt>
                <c:pt idx="4">
                  <c:v>4.8</c:v>
                </c:pt>
                <c:pt idx="5">
                  <c:v>7.3</c:v>
                </c:pt>
                <c:pt idx="6">
                  <c:v>35.1</c:v>
                </c:pt>
                <c:pt idx="7">
                  <c:v>0.1</c:v>
                </c:pt>
                <c:pt idx="8">
                  <c:v>0</c:v>
                </c:pt>
                <c:pt idx="9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Лист1!$C$125</c:f>
              <c:strCache>
                <c:ptCount val="1"/>
                <c:pt idx="0">
                  <c:v>тыс.рублей</c:v>
                </c:pt>
              </c:strCache>
            </c:strRef>
          </c:tx>
          <c:explosion val="25"/>
          <c:cat>
            <c:strRef>
              <c:f>Лист1!$A$126:$A$135</c:f>
              <c:strCache>
                <c:ptCount val="10"/>
                <c:pt idx="0">
                  <c:v>Соц.политика - 53,5</c:v>
                </c:pt>
                <c:pt idx="1">
                  <c:v>Образование - 11,8</c:v>
                </c:pt>
                <c:pt idx="2">
                  <c:v>Культура, кинематография - 5865,9</c:v>
                </c:pt>
                <c:pt idx="3">
                  <c:v>Физкультура и спорт -0,0</c:v>
                </c:pt>
                <c:pt idx="4">
                  <c:v>Нацэкономика - 554,5</c:v>
                </c:pt>
                <c:pt idx="5">
                  <c:v>ЖКХ -839,1</c:v>
                </c:pt>
                <c:pt idx="6">
                  <c:v>Общегосударственные вопросы - 4064,5</c:v>
                </c:pt>
                <c:pt idx="7">
                  <c:v>Охрана окружающей среды  -11,0</c:v>
                </c:pt>
                <c:pt idx="8">
                  <c:v>Нац.безопасность, правоохранительная деятельность -0,0</c:v>
                </c:pt>
                <c:pt idx="9">
                  <c:v>национальная оборона -173,3</c:v>
                </c:pt>
              </c:strCache>
            </c:strRef>
          </c:cat>
          <c:val>
            <c:numRef>
              <c:f>Лист1!$C$126:$C$135</c:f>
              <c:numCache>
                <c:formatCode>General</c:formatCode>
                <c:ptCount val="10"/>
                <c:pt idx="0">
                  <c:v>53.5</c:v>
                </c:pt>
                <c:pt idx="1">
                  <c:v>11.8</c:v>
                </c:pt>
                <c:pt idx="2">
                  <c:v>5865.9</c:v>
                </c:pt>
                <c:pt idx="3">
                  <c:v>0</c:v>
                </c:pt>
                <c:pt idx="4">
                  <c:v>554.5</c:v>
                </c:pt>
                <c:pt idx="5">
                  <c:v>839.1</c:v>
                </c:pt>
                <c:pt idx="6">
                  <c:v>4064.5</c:v>
                </c:pt>
                <c:pt idx="7">
                  <c:v>11</c:v>
                </c:pt>
                <c:pt idx="8">
                  <c:v>0</c:v>
                </c:pt>
                <c:pt idx="9">
                  <c:v>173.3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0.47548</cdr:x>
      <cdr:y>0.14495</cdr:y>
    </cdr:from>
    <cdr:to>
      <cdr:x>0.69322</cdr:x>
      <cdr:y>0.26533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1935" y="704136"/>
          <a:ext cx="192880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 расходов 15579,3</a:t>
          </a:r>
        </a:p>
      </cdr:txBody>
    </cdr:sp>
  </cdr:relSizeAnchor>
  <cdr:relSizeAnchor xmlns:cdr="http://schemas.openxmlformats.org/drawingml/2006/chartDrawing">
    <cdr:from>
      <cdr:x>0.33064</cdr:x>
      <cdr:y>0.73529</cdr:y>
    </cdr:from>
    <cdr:to>
      <cdr:x>0.43548</cdr:x>
      <cdr:y>0.80498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28902" y="3571880"/>
          <a:ext cx="9287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0.65322</cdr:x>
      <cdr:y>0.57353</cdr:y>
    </cdr:from>
    <cdr:to>
      <cdr:x>0.74193</cdr:x>
      <cdr:y>0.64322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86446" y="2786082"/>
          <a:ext cx="78581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0.80645</cdr:x>
      <cdr:y>0.35294</cdr:y>
    </cdr:from>
    <cdr:to>
      <cdr:x>0.90779</cdr:x>
      <cdr:y>0.48599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43769" y="1714512"/>
          <a:ext cx="89769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Всего 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Расходов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11573,7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615-9A74-4633-BC7D-6C317AC7F7A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5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33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9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16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0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7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33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306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485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655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73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85633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348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30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79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17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850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646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55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73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9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876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815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387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5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734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699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471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470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487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51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092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2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146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4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87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12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247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18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979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746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92283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745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212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82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26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3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39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13.09.2018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8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13.09.2018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8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00092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145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Глубочанского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сельского поселения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Зимовниковского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района за 2017 год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929198"/>
            <a:ext cx="7000924" cy="17851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dirty="0" smtClean="0">
                <a:solidFill>
                  <a:srgbClr val="C00000"/>
                </a:solidFill>
              </a:rPr>
              <a:t>	</a:t>
            </a:r>
          </a:p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Глубочанского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http://glubochanskoe.ru/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Картинки по запросу администрация зимовниковского района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администрация зимовниковского района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Рисунок 1" descr="Зимовниковский район_Герб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2160" y="1785926"/>
            <a:ext cx="1053552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86688" cy="10160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Динамика поступлений налога на доходы физических лиц в части бюджета </a:t>
            </a:r>
            <a:r>
              <a:rPr lang="ru-RU" altLang="ru-RU" sz="24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Глубочанского</a:t>
            </a:r>
            <a:r>
              <a:rPr lang="ru-RU" alt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сельского поселения </a:t>
            </a:r>
            <a:r>
              <a:rPr lang="ru-RU" sz="24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</a:rPr>
              <a:t>Зимовниковского</a:t>
            </a:r>
            <a:r>
              <a:rPr lang="ru-RU" alt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района</a:t>
            </a:r>
            <a:endParaRPr lang="ru-RU" sz="24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Безвозмездные поступления из бюджета </a:t>
            </a:r>
            <a:b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alt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Ростовской области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214422"/>
          <a:ext cx="7400992" cy="451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3573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3175">
                  <a:solidFill>
                    <a:srgbClr val="FFFF00"/>
                  </a:solidFill>
                </a:ln>
              </a:rPr>
              <a:t>Динамика расходов бюджета </a:t>
            </a:r>
            <a:r>
              <a:rPr lang="ru-RU" sz="3200" b="1" i="1" dirty="0" err="1" smtClean="0">
                <a:ln w="3175">
                  <a:solidFill>
                    <a:srgbClr val="FFFF00"/>
                  </a:solidFill>
                </a:ln>
              </a:rPr>
              <a:t>Глубочанского</a:t>
            </a:r>
            <a:r>
              <a:rPr lang="ru-RU" sz="3200" b="1" i="1" dirty="0" smtClean="0">
                <a:ln w="3175">
                  <a:solidFill>
                    <a:srgbClr val="FFFF00"/>
                  </a:solidFill>
                </a:ln>
              </a:rPr>
              <a:t> сельского поселения </a:t>
            </a:r>
            <a:r>
              <a:rPr lang="ru-RU" sz="3200" b="1" i="1" dirty="0" err="1" smtClean="0">
                <a:ln w="3175">
                  <a:solidFill>
                    <a:srgbClr val="FFFF00"/>
                  </a:solidFill>
                </a:ln>
              </a:rPr>
              <a:t>Зимовниковского</a:t>
            </a:r>
            <a:r>
              <a:rPr lang="ru-RU" sz="3200" b="1" i="1" dirty="0" smtClean="0">
                <a:ln w="3175">
                  <a:solidFill>
                    <a:srgbClr val="FFFF00"/>
                  </a:solidFill>
                </a:ln>
              </a:rPr>
              <a:t> района в 2016-2017г.г.</a:t>
            </a:r>
            <a:r>
              <a:rPr lang="ru-RU" sz="3600" b="1" i="1" dirty="0" smtClean="0">
                <a:ln w="3175">
                  <a:solidFill>
                    <a:srgbClr val="FFFF00"/>
                  </a:solidFill>
                </a:ln>
              </a:rPr>
              <a:t/>
            </a:r>
            <a:br>
              <a:rPr lang="ru-RU" sz="3600" b="1" i="1" dirty="0" smtClean="0">
                <a:ln w="3175">
                  <a:solidFill>
                    <a:srgbClr val="FFFF00"/>
                  </a:solidFill>
                </a:ln>
              </a:rPr>
            </a:br>
            <a:r>
              <a:rPr lang="ru-RU" sz="1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								</a:t>
            </a:r>
            <a:endParaRPr lang="ru-RU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7615262" cy="454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право 6"/>
          <p:cNvSpPr/>
          <p:nvPr/>
        </p:nvSpPr>
        <p:spPr>
          <a:xfrm rot="1162703">
            <a:off x="4131638" y="3743192"/>
            <a:ext cx="900844" cy="5692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74,3%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Динамика расходов бюджета </a:t>
            </a:r>
            <a:r>
              <a:rPr lang="ru-RU" sz="2800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Глубочанского</a:t>
            </a: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сельского поселения </a:t>
            </a:r>
            <a:r>
              <a:rPr lang="ru-RU" sz="2800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Зимовниковского</a:t>
            </a: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района на реализацию муниципальных  программ</a:t>
            </a:r>
            <a:endParaRPr lang="ru-RU" sz="28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8582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право 5"/>
          <p:cNvSpPr/>
          <p:nvPr/>
        </p:nvSpPr>
        <p:spPr>
          <a:xfrm rot="1560269">
            <a:off x="5202387" y="3443323"/>
            <a:ext cx="1250497" cy="86502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74,2%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01122" cy="928693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Доля муниципальных программ в общем объеме расходов, запланированных на реализацию муниципальных 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программ </a:t>
            </a:r>
            <a:r>
              <a:rPr lang="ru-RU" sz="18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Глубочанского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сельского </a:t>
            </a:r>
            <a:r>
              <a:rPr lang="ru-RU" sz="18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поселенияЗимовниковского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района в 2017 году</a:t>
            </a:r>
            <a:endParaRPr lang="ru-RU" sz="1800" dirty="0"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8858312" cy="5214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2000240"/>
            <a:ext cx="207170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культуры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5705,9тыс.руб.- 51,3%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1857364"/>
            <a:ext cx="242889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транспортной системы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412,7 тыс.руб.- 3,7%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857364"/>
            <a:ext cx="2500330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качественными жилищно-коммунальными услугами населения 732,0 тыс.руб. – 6,5%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3571876"/>
            <a:ext cx="207170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Охрана окружающей среды и рациональное природопользование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118,2 тыс.руб. – 1,1</a:t>
            </a:r>
            <a:r>
              <a:rPr lang="ru-RU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ru-RU" sz="13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78" y="5143512"/>
            <a:ext cx="2071702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физической культуры и спорта в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Глубочанском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сельском поселении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0,0тыс.руб.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-0,0%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7884" y="3071810"/>
            <a:ext cx="2428892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Энергосбережение и повышение энергетической эффективности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 тыс.руб. - 0,0%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3571876"/>
            <a:ext cx="250033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общественного порядка и противодействие преступности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 тыс.руб. – 0,0%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29322" y="4214818"/>
            <a:ext cx="242889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муниципальной службы и информационного общества 65,0 тыс.руб.- 0,6%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5143512"/>
            <a:ext cx="250033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населения  и территории от чрезвычайных ситуаций, обеспечение пожарной безопасности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24,0 тыс.руб. – 0,2%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5500702"/>
            <a:ext cx="242889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4069,9 тыс.руб. – 36,6%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1500174"/>
            <a:ext cx="8358246" cy="285752"/>
          </a:xfrm>
          <a:prstGeom prst="rect">
            <a:avLst/>
          </a:prstGeom>
          <a:solidFill>
            <a:srgbClr val="9A78D6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Общий объем расходов 11127,7 тыс.руб. или 96,2% в общем объеме расходов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Структура муниципальных программ</a:t>
            </a:r>
            <a:b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3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Глубочанского</a:t>
            </a:r>
            <a: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сельского поселения </a:t>
            </a:r>
            <a:r>
              <a:rPr lang="ru-RU" sz="36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Зимовниковского</a:t>
            </a:r>
            <a: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района в 2017 году</a:t>
            </a:r>
            <a:endParaRPr lang="ru-RU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1500174"/>
            <a:ext cx="8358246" cy="47863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11127,7 тыс.руб.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1571612"/>
            <a:ext cx="2286016" cy="121444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Социальные программы (5705,9 тыс.руб.)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0100" y="2214554"/>
            <a:ext cx="2357454" cy="1214446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Инфраструктурные программы (1144,7 тыс.руб.)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3571876"/>
            <a:ext cx="2500330" cy="1428760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Финансы (4069,9 тыс.руб.)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86446" y="2285992"/>
            <a:ext cx="2428892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Сельское хозяйство и охрана окружающей среды (118,2 тыс.руб.)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802" y="4572008"/>
            <a:ext cx="2928958" cy="150019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Экономика, инвестиции, управление , инновации и региональная политика(65,0 тыс.руб.)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86446" y="3857628"/>
            <a:ext cx="2714644" cy="150019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Противодействие преступности и защита от ЧС (24,0 тыс.руб.)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2746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Расходы бюджета </a:t>
            </a:r>
            <a:r>
              <a:rPr lang="ru-RU" sz="28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Глубочанского</a:t>
            </a:r>
            <a:r>
              <a:rPr lang="ru-RU" sz="28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сельского поселения </a:t>
            </a:r>
            <a:r>
              <a:rPr lang="ru-RU" sz="28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Зимовниковского</a:t>
            </a:r>
            <a:r>
              <a:rPr lang="ru-RU" sz="28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района за 2017 год</a:t>
            </a:r>
            <a:endParaRPr lang="ru-RU" sz="28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1643074" cy="3786214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Финансовое обеспечение  муниципальных учреждений – 4096,0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000240"/>
            <a:ext cx="6786610" cy="3857652"/>
          </a:xfrm>
          <a:prstGeom prst="rect">
            <a:avLst/>
          </a:prstGeom>
          <a:solidFill>
            <a:srgbClr val="F6F977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1 учреждение</a:t>
            </a:r>
          </a:p>
          <a:p>
            <a:pPr>
              <a:buFontTx/>
              <a:buChar char="-"/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 учреждение культуры МУК СДК 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Глубочанский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31029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консолидированного бюджета по разделу «Благоустройство всего –839,1 тыс.руб., направленные на: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754359"/>
            <a:ext cx="8796820" cy="460195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оплата уличного освещения – 113,1 тыс. рублей</a:t>
            </a:r>
            <a:r>
              <a:rPr lang="ru-RU" sz="1600" b="1" dirty="0" smtClean="0">
                <a:solidFill>
                  <a:srgbClr val="274FA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4282" y="2428867"/>
            <a:ext cx="8786874" cy="357191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работы по отнесению отходов к определенному классу опасностей -25,2 тыс. рублей</a:t>
            </a:r>
            <a:r>
              <a:rPr lang="ru-RU" sz="1600" b="1" dirty="0" smtClean="0">
                <a:solidFill>
                  <a:srgbClr val="274FA4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14282" y="2857497"/>
            <a:ext cx="8786874" cy="428628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текущий ремонт уличного освещениях. Глубокий, х. Плотников -200,9 тыс. рублей</a:t>
            </a:r>
            <a:r>
              <a:rPr lang="ru-RU" sz="1600" b="1" dirty="0" smtClean="0">
                <a:solidFill>
                  <a:srgbClr val="274FA4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4282" y="3429001"/>
            <a:ext cx="8786875" cy="357189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услуги по сбору, утилизации промышленных отходов -3,6 тыс. рублей</a:t>
            </a:r>
            <a:r>
              <a:rPr lang="ru-RU" sz="1600" b="1" dirty="0" smtClean="0">
                <a:solidFill>
                  <a:srgbClr val="274FA4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14282" y="3857628"/>
            <a:ext cx="8786874" cy="477445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покос травы-10,4 тыс. рублей</a:t>
            </a:r>
            <a:r>
              <a:rPr lang="ru-RU" sz="1600" b="1" dirty="0" smtClean="0">
                <a:solidFill>
                  <a:srgbClr val="274FA4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4282" y="4429132"/>
            <a:ext cx="8743416" cy="360040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земельные работы механизированным способом на земельных участках (свалки ТБО)-78,3 тыс. рублей;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14282" y="4857760"/>
            <a:ext cx="8743416" cy="360040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обрезка деревьев-21,0 тыс. рублей;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14282" y="5357826"/>
            <a:ext cx="8715436" cy="490247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монтаж цифрового видеонаблюдения -255,4 тыс. рублей;</a:t>
            </a:r>
            <a:endParaRPr lang="ru-RU" sz="1600" b="1" dirty="0">
              <a:solidFill>
                <a:srgbClr val="274F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14282" y="6237312"/>
            <a:ext cx="8786874" cy="490247"/>
          </a:xfrm>
          <a:prstGeom prst="flowChartProcess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приобретение элементов детского оборудования 67,0 тыс. рублей.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857892"/>
            <a:ext cx="8786874" cy="35719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покупка автоприцепа -43,8 тыс. рублей;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52"/>
          <p:cNvGraphicFramePr>
            <a:graphicFrameLocks/>
          </p:cNvGraphicFramePr>
          <p:nvPr/>
        </p:nvGraphicFramePr>
        <p:xfrm>
          <a:off x="357158" y="1285860"/>
          <a:ext cx="8358246" cy="471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357166"/>
            <a:ext cx="7500990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</a:t>
            </a:r>
            <a:r>
              <a:rPr lang="ru-RU" sz="2000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sz="2000" dirty="0" smtClean="0">
                <a:solidFill>
                  <a:schemeClr val="tx1"/>
                </a:solidFill>
              </a:rPr>
              <a:t> сельского поселения в 2017 году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sekretar1\Рабочий стол\320011.64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20632"/>
            <a:ext cx="3456384" cy="1920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5184576" cy="107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Расходы местного бюджета </a:t>
            </a:r>
            <a:r>
              <a:rPr lang="ru-RU" dirty="0" err="1" smtClean="0">
                <a:solidFill>
                  <a:prstClr val="white"/>
                </a:solidFill>
              </a:rPr>
              <a:t>Глубочанского</a:t>
            </a:r>
            <a:r>
              <a:rPr lang="ru-RU" dirty="0" smtClean="0">
                <a:solidFill>
                  <a:prstClr val="white"/>
                </a:solidFill>
              </a:rPr>
              <a:t> сельского поселения Зимовниковского района по разделу «Образование» за 2017 год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                         всего: 11,8 тыс. рублей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076" y="2214554"/>
            <a:ext cx="5873560" cy="1857388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A021"/>
                </a:solidFill>
              </a:rPr>
              <a:t>Профессиональная подготовка, переподготовка, повышение квалификации</a:t>
            </a:r>
          </a:p>
          <a:p>
            <a:pPr algn="ctr"/>
            <a:r>
              <a:rPr lang="ru-RU" dirty="0" smtClean="0">
                <a:solidFill>
                  <a:srgbClr val="54A021"/>
                </a:solidFill>
              </a:rPr>
              <a:t>11,8 тыс. рублей</a:t>
            </a:r>
            <a:endParaRPr lang="ru-RU" dirty="0">
              <a:solidFill>
                <a:srgbClr val="54A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28860" y="500042"/>
            <a:ext cx="4286280" cy="1500198"/>
          </a:xfrm>
          <a:prstGeom prst="roundRect">
            <a:avLst/>
          </a:prstGeom>
          <a:ln w="19050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929058" y="2285992"/>
            <a:ext cx="1055688" cy="5762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3143248"/>
            <a:ext cx="6572296" cy="3214710"/>
          </a:xfrm>
          <a:prstGeom prst="roundRect">
            <a:avLst/>
          </a:prstGeom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налоговой политики и нормативно – правового регулирования бюджетного процесса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Глубочанском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сельском поселении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sekretar1\Рабочий стол\09134815.984525.84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056" y="2366255"/>
            <a:ext cx="3442564" cy="245861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4422" y="16737"/>
            <a:ext cx="8718058" cy="73035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Расходы местного бюджета по разделу «Культура» за 2017 год.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Всего: 5865,9 тыс. рублей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928671"/>
            <a:ext cx="6074198" cy="114300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Повышение заработной платы работникам муниципальных учреждений культуры –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656,1 тыс. рублей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6072198" y="2143116"/>
            <a:ext cx="2793742" cy="271464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(оказание услуг) муниципальных учреждений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Глубочанского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-3415,9 тыс. 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336" y="571481"/>
            <a:ext cx="2417345" cy="32147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строительный контроль за выполнением работ по капитальный ремонту кровли здания МУК СДК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Глубочанский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х. Глубокий -35,0 тыс. рублей;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252" y="3857629"/>
            <a:ext cx="2388951" cy="150019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здания МУК СДК «Глубочанский» - 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1714,9 </a:t>
            </a: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69933" y="4975832"/>
            <a:ext cx="5173967" cy="173886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достоверности определения сметной стоимости на выборочный капитальный ремонт СДК в х. Плотников ул. Мира 22 (замена оконных блоков)-20,0 тыс. рублей;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429264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пожарной сигнализации-24,0 тыс. руб.;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1" y="428604"/>
            <a:ext cx="8501089" cy="6429396"/>
          </a:xfrm>
          <a:prstGeom prst="rect">
            <a:avLst/>
          </a:prstGeom>
          <a:solidFill>
            <a:srgbClr val="EBE989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v"/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Органами местного самоуправления </a:t>
            </a:r>
            <a:r>
              <a:rPr lang="ru-RU" sz="1400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schemeClr val="tx1"/>
                </a:solidFill>
              </a:rPr>
              <a:t>Зимовниковского</a:t>
            </a:r>
            <a:r>
              <a:rPr lang="ru-RU" sz="1400" dirty="0" smtClean="0">
                <a:solidFill>
                  <a:schemeClr val="tx1"/>
                </a:solidFill>
              </a:rPr>
              <a:t> района в 2017 году проведено 2 заседаний Координационной комиссии по вопросам собираемости налогов и других обязательных платежей в бюджет </a:t>
            </a:r>
            <a:r>
              <a:rPr lang="ru-RU" sz="1400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schemeClr val="tx1"/>
                </a:solidFill>
              </a:rPr>
              <a:t>Зимовниковского</a:t>
            </a:r>
            <a:r>
              <a:rPr lang="ru-RU" sz="1400" dirty="0" smtClean="0">
                <a:solidFill>
                  <a:schemeClr val="tx1"/>
                </a:solidFill>
              </a:rPr>
              <a:t> района.  В результате  работы  задолженность по физическим лицам снизилась  на 23,2 тыс.рублей; юридические лица не рассматривались в связи с отсутствием задолженности.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Межрайонной инспекцией ФНС №9 по Ростовской области ежемесячно передаются списки должников в Администрацию сельского поселения для рассмотрения на координационной комиссии; в обязательном порядке ,просматривается задолженность по налогам, в случае наличия выдаются квитанции на оплату задолженности. Специалисты Администрации </a:t>
            </a:r>
            <a:r>
              <a:rPr lang="ru-RU" sz="1400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сельского поселения: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проводят разъяснительные работы с задолжниками;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проводят </a:t>
            </a:r>
            <a:r>
              <a:rPr lang="ru-RU" sz="1400" dirty="0" err="1" smtClean="0">
                <a:solidFill>
                  <a:schemeClr val="tx1"/>
                </a:solidFill>
              </a:rPr>
              <a:t>подворовые</a:t>
            </a:r>
            <a:r>
              <a:rPr lang="ru-RU" sz="1400" dirty="0" smtClean="0">
                <a:solidFill>
                  <a:schemeClr val="tx1"/>
                </a:solidFill>
              </a:rPr>
              <a:t> обходы неплательщиков налогов;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вывешивают в общественных местах списки задолжников;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-приглашают на заседания координационной комиссии не плательщиков налогов.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В бюджетных организациях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размещены информационные стенды о сроках уплаты имущественных налогов. В течение года направляются списки объектов недвижимости и земельных участков с отсутствующими или некорректными показателями, по которым требуются уточнения. По мере поступления недостающих (неточных) сведений от </a:t>
            </a:r>
            <a:r>
              <a:rPr lang="ru-RU" sz="1400" dirty="0" err="1" smtClean="0">
                <a:solidFill>
                  <a:schemeClr val="tx1"/>
                </a:solidFill>
              </a:rPr>
              <a:t>Росреестра</a:t>
            </a:r>
            <a:r>
              <a:rPr lang="ru-RU" sz="1400" dirty="0" smtClean="0">
                <a:solidFill>
                  <a:schemeClr val="tx1"/>
                </a:solidFill>
              </a:rPr>
              <a:t> инспекцией начисляются и высылаются уточненные расчеты по налогам. Ведется постоянный контроль за перечислением налога на доходы физических лиц, проводится анализ перечисления налога в сравнении с прошлым налоговым периодом.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143505" y="1"/>
            <a:ext cx="642942" cy="357165"/>
          </a:xfrm>
          <a:prstGeom prst="downArrow">
            <a:avLst/>
          </a:prstGeom>
          <a:solidFill>
            <a:srgbClr val="EBE989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0" y="0"/>
            <a:ext cx="642942" cy="357165"/>
          </a:xfrm>
          <a:prstGeom prst="downArrow">
            <a:avLst/>
          </a:prstGeom>
          <a:solidFill>
            <a:srgbClr val="EBE989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-2928962" y="3357566"/>
            <a:ext cx="6429396" cy="571472"/>
          </a:xfrm>
          <a:prstGeom prst="roundRect">
            <a:avLst/>
          </a:prstGeom>
          <a:solidFill>
            <a:srgbClr val="EBE989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собираемости налогов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5500694" y="285728"/>
            <a:ext cx="857256" cy="714380"/>
          </a:xfrm>
          <a:prstGeom prst="downArrow">
            <a:avLst/>
          </a:prstGeom>
          <a:gradFill flip="none" rotWithShape="1">
            <a:gsLst>
              <a:gs pos="0">
                <a:srgbClr val="A4D76B">
                  <a:tint val="66000"/>
                  <a:satMod val="160000"/>
                </a:srgbClr>
              </a:gs>
              <a:gs pos="50000">
                <a:srgbClr val="A4D76B">
                  <a:tint val="44500"/>
                  <a:satMod val="160000"/>
                </a:srgbClr>
              </a:gs>
              <a:gs pos="100000">
                <a:srgbClr val="A4D76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2357454" cy="4143404"/>
          </a:xfrm>
          <a:prstGeom prst="roundRect">
            <a:avLst/>
          </a:prstGeom>
          <a:gradFill flip="none" rotWithShape="1">
            <a:gsLst>
              <a:gs pos="0">
                <a:srgbClr val="A2E18B">
                  <a:shade val="30000"/>
                  <a:satMod val="115000"/>
                </a:srgbClr>
              </a:gs>
              <a:gs pos="50000">
                <a:srgbClr val="A2E18B">
                  <a:shade val="67500"/>
                  <a:satMod val="115000"/>
                </a:srgbClr>
              </a:gs>
              <a:gs pos="100000">
                <a:srgbClr val="A2E1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Предоставление качественных муниципальных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услуг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214422"/>
            <a:ext cx="6072230" cy="4286280"/>
          </a:xfrm>
          <a:prstGeom prst="roundRect">
            <a:avLst/>
          </a:prstGeom>
          <a:gradFill flip="none" rotWithShape="1">
            <a:gsLst>
              <a:gs pos="0">
                <a:srgbClr val="A2E18B">
                  <a:shade val="30000"/>
                  <a:satMod val="115000"/>
                </a:srgbClr>
              </a:gs>
              <a:gs pos="50000">
                <a:srgbClr val="A2E18B">
                  <a:shade val="67500"/>
                  <a:satMod val="115000"/>
                </a:srgbClr>
              </a:gs>
              <a:gs pos="100000">
                <a:srgbClr val="A2E1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 • Муниципальные услуги оказывались 1 бюджетным учреждением. Из них 1 было установлено муниципальное задание, которое выполнено на 100%.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 На финансовое обеспечение выполнения муниципального задания  направлено 4096,0  тыс.рублей.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00100" y="285728"/>
            <a:ext cx="857256" cy="714380"/>
          </a:xfrm>
          <a:prstGeom prst="downArrow">
            <a:avLst/>
          </a:prstGeom>
          <a:gradFill flip="none" rotWithShape="1">
            <a:gsLst>
              <a:gs pos="0">
                <a:srgbClr val="A4D76B">
                  <a:tint val="66000"/>
                  <a:satMod val="160000"/>
                </a:srgbClr>
              </a:gs>
              <a:gs pos="50000">
                <a:srgbClr val="A4D76B">
                  <a:tint val="44500"/>
                  <a:satMod val="160000"/>
                </a:srgbClr>
              </a:gs>
              <a:gs pos="100000">
                <a:srgbClr val="A4D76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3710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2" y="785794"/>
            <a:ext cx="3214717" cy="5286375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муниципальных программ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Глубочанского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Глубочанского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10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11127,7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96,2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процента всех расходов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Обеспечение сбалансированности местных бюджетов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714356"/>
            <a:ext cx="5072098" cy="5786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Бюджету </a:t>
            </a:r>
            <a:r>
              <a:rPr lang="ru-RU" dirty="0" err="1" smtClean="0">
                <a:solidFill>
                  <a:schemeClr val="tx1"/>
                </a:solidFill>
              </a:rPr>
              <a:t>Глубочапнского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dirty="0" err="1" smtClean="0">
                <a:solidFill>
                  <a:schemeClr val="tx1"/>
                </a:solidFill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</a:rPr>
              <a:t> района предоставлено 6678,0  тыс.рублей безвозмездных поступлений из бюджетов других уровней или свыше первоначально утвержденных показателей на 3 984,9 тыс.рублей  (на 40,3 %).В их числе дотации на выравнивание бюджетной обеспеченности   бюджета в сумме 4128,5 тыс.рублей (86,4% к уровню 2016 года),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Просроченная кредиторская задолженность по расходам бюджета </a:t>
            </a:r>
            <a:r>
              <a:rPr lang="ru-RU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dirty="0" err="1" smtClean="0">
                <a:solidFill>
                  <a:schemeClr val="tx1"/>
                </a:solidFill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</a:rPr>
              <a:t> района на 01.01.2018 года недопущена.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Муниципальный долг на 01.01.2018 года отсутствует.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Бюджет </a:t>
            </a:r>
            <a:r>
              <a:rPr lang="ru-RU" dirty="0" err="1" smtClean="0">
                <a:solidFill>
                  <a:schemeClr val="tx1"/>
                </a:solidFill>
              </a:rPr>
              <a:t>Глубочанского</a:t>
            </a:r>
            <a:r>
              <a:rPr lang="ru-RU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dirty="0" err="1" smtClean="0">
                <a:solidFill>
                  <a:schemeClr val="tx1"/>
                </a:solidFill>
              </a:rPr>
              <a:t>Зимовниковского</a:t>
            </a:r>
            <a:r>
              <a:rPr lang="ru-RU" dirty="0" smtClean="0">
                <a:solidFill>
                  <a:schemeClr val="tx1"/>
                </a:solidFill>
              </a:rPr>
              <a:t> района исполнен с </a:t>
            </a:r>
            <a:r>
              <a:rPr lang="ru-RU" dirty="0" err="1" smtClean="0">
                <a:solidFill>
                  <a:schemeClr val="tx1"/>
                </a:solidFill>
              </a:rPr>
              <a:t>профицитом</a:t>
            </a:r>
            <a:r>
              <a:rPr lang="ru-RU" dirty="0" smtClean="0">
                <a:solidFill>
                  <a:schemeClr val="tx1"/>
                </a:solidFill>
              </a:rPr>
              <a:t> в сумме 1552,6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8143875" cy="1241425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Глубочанского</a:t>
            </a:r>
            <a:r>
              <a:rPr lang="ru-RU" alt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сельского поселения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 района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2112" y="1571612"/>
          <a:ext cx="819185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7178" y="1500175"/>
            <a:ext cx="130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Тыс.рублей</a:t>
            </a:r>
            <a:endParaRPr lang="ru-RU" sz="1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8643938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 smtClean="0">
                <a:latin typeface="Book Antiqua" pitchFamily="18" charset="0"/>
                <a:cs typeface="Arial" charset="0"/>
              </a:rPr>
            </a:br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в бюджет </a:t>
            </a:r>
            <a:r>
              <a:rPr lang="ru-RU" altLang="ru-RU" sz="2400" b="1" dirty="0" err="1" smtClean="0">
                <a:latin typeface="Book Antiqua" pitchFamily="18" charset="0"/>
                <a:cs typeface="Arial" charset="0"/>
              </a:rPr>
              <a:t>Глубочанского</a:t>
            </a:r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 сельского поселения </a:t>
            </a:r>
            <a:r>
              <a:rPr lang="ru-RU" altLang="ru-RU" sz="2400" b="1" dirty="0" err="1" smtClean="0">
                <a:latin typeface="Book Antiqua" pitchFamily="18" charset="0"/>
                <a:cs typeface="Arial" charset="0"/>
              </a:rPr>
              <a:t>Зимовниковского</a:t>
            </a:r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> района</a:t>
            </a:r>
            <a:br>
              <a:rPr lang="ru-RU" altLang="ru-RU" sz="2400" b="1" dirty="0" smtClean="0">
                <a:latin typeface="Book Antiqua" pitchFamily="18" charset="0"/>
                <a:cs typeface="Arial" charset="0"/>
              </a:rPr>
            </a:br>
            <a:r>
              <a:rPr lang="ru-RU" altLang="ru-RU" sz="2400" b="1" dirty="0" smtClean="0">
                <a:latin typeface="Book Antiqua" pitchFamily="18" charset="0"/>
                <a:cs typeface="Arial" charset="0"/>
              </a:rPr>
              <a:t/>
            </a:r>
            <a:br>
              <a:rPr lang="ru-RU" altLang="ru-RU" sz="2400" b="1" dirty="0" smtClean="0">
                <a:latin typeface="Book Antiqua" pitchFamily="18" charset="0"/>
                <a:cs typeface="Arial" charset="0"/>
              </a:rPr>
            </a:br>
            <a:r>
              <a:rPr lang="ru-RU" altLang="ru-RU" sz="1300" b="1" dirty="0" smtClean="0">
                <a:latin typeface="Book Antiqua" pitchFamily="18" charset="0"/>
                <a:cs typeface="Arial" charset="0"/>
              </a:rPr>
              <a:t>тыс. рублей</a:t>
            </a:r>
            <a:endParaRPr lang="ru-RU" sz="1300" dirty="0" smtClean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571612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7572375" cy="1014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Глубочанского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сельского поселения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Зимовниковского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 района в 2017 году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" y="1357298"/>
          <a:ext cx="8999443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942</Words>
  <Application>Microsoft Office PowerPoint</Application>
  <PresentationFormat>Экран (4:3)</PresentationFormat>
  <Paragraphs>142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2_Тема Office</vt:lpstr>
      <vt:lpstr>Аспект</vt:lpstr>
      <vt:lpstr>Ион</vt:lpstr>
      <vt:lpstr>Капля</vt:lpstr>
      <vt:lpstr>Исполнение бюджета  Глубочанского сельского поселения Зимовниковского района за 2017 год</vt:lpstr>
      <vt:lpstr>Слайд 2</vt:lpstr>
      <vt:lpstr>Слайд 3</vt:lpstr>
      <vt:lpstr>Слайд 4</vt:lpstr>
      <vt:lpstr>Слайд 5</vt:lpstr>
      <vt:lpstr>Слайд 6</vt:lpstr>
      <vt:lpstr>Динамика собственных доходов бюджета  Глубочанского сельского поселения Зимовниковского района</vt:lpstr>
      <vt:lpstr>Структура поступлений бюджетообразующих налогов  в бюджет Глубочанского сельского поселения Зимовниковского района  тыс. рублей</vt:lpstr>
      <vt:lpstr>Структура собственных доходов бюджета  Глубочанского сельского поселения Зимовниковского района в 2017 году</vt:lpstr>
      <vt:lpstr>Динамика поступлений налога на доходы физических лиц в части бюджета Глубочанского сельского поселения Зимовниковского района</vt:lpstr>
      <vt:lpstr>Безвозмездные поступления из бюджета  Ростовской области</vt:lpstr>
      <vt:lpstr>Динамика расходов бюджета Глубочанского сельского поселения Зимовниковского района в 2016-2017г.г.         </vt:lpstr>
      <vt:lpstr>Динамика расходов бюджета Глубочанского сельского поселения Зимовниковского района на реализацию муниципальных  программ</vt:lpstr>
      <vt:lpstr>Доля муниципальных программ в общем объеме расходов, запланированных на реализацию муниципальных  программ Глубочанского сельского поселенияЗимовниковского района в 2017 году</vt:lpstr>
      <vt:lpstr>Структура муниципальных программ Глубочанского сельского поселения Зимовниковского района в 2017 году</vt:lpstr>
      <vt:lpstr>    Расходы бюджета Глубочанского сельского поселения Зимовниковского района за 2017 год</vt:lpstr>
      <vt:lpstr>Слайд 17</vt:lpstr>
      <vt:lpstr>Слайд 18</vt:lpstr>
      <vt:lpstr>Слайд 19</vt:lpstr>
      <vt:lpstr>Слайд 20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buhgalter2</cp:lastModifiedBy>
  <cp:revision>667</cp:revision>
  <dcterms:created xsi:type="dcterms:W3CDTF">2014-04-18T06:48:05Z</dcterms:created>
  <dcterms:modified xsi:type="dcterms:W3CDTF">2018-09-13T07:45:41Z</dcterms:modified>
</cp:coreProperties>
</file>