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68" r:id="rId15"/>
    <p:sldId id="270" r:id="rId16"/>
    <p:sldId id="271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384" autoAdjust="0"/>
  </p:normalViewPr>
  <p:slideViewPr>
    <p:cSldViewPr>
      <p:cViewPr varScale="1">
        <p:scale>
          <a:sx n="117" d="100"/>
          <a:sy n="117" d="100"/>
        </p:scale>
        <p:origin x="-23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332656"/>
            <a:ext cx="7416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/>
                <a:ea typeface="Times New Roman"/>
              </a:rPr>
              <a:t>ОТЧЁТ </a:t>
            </a:r>
          </a:p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/>
                <a:ea typeface="Times New Roman"/>
              </a:rPr>
              <a:t>Главы Администрации Глубокинского городского поселения о результатах своей деятельности </a:t>
            </a:r>
            <a:endParaRPr lang="ru-RU" sz="3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/>
                <a:ea typeface="Times New Roman"/>
              </a:rPr>
              <a:t>и деятельности Администрации Глубокинского городского поселения за 1 полугодие </a:t>
            </a:r>
            <a:r>
              <a:rPr lang="ru-RU" sz="3600" b="1">
                <a:latin typeface="Times New Roman"/>
                <a:ea typeface="Times New Roman"/>
              </a:rPr>
              <a:t>2022 </a:t>
            </a:r>
            <a:r>
              <a:rPr lang="ru-RU" sz="3600" b="1" smtClean="0">
                <a:latin typeface="Times New Roman"/>
                <a:ea typeface="Times New Roman"/>
              </a:rPr>
              <a:t>года </a:t>
            </a:r>
            <a:r>
              <a:rPr lang="ru-RU" sz="3600" b="1" dirty="0">
                <a:latin typeface="Times New Roman"/>
                <a:ea typeface="Times New Roman"/>
              </a:rPr>
              <a:t>и перспективах развития поселения </a:t>
            </a:r>
            <a:endParaRPr lang="ru-RU" sz="3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3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Произведена установка тренажёров в Центральном парке</a:t>
            </a:r>
          </a:p>
        </p:txBody>
      </p:sp>
      <p:pic>
        <p:nvPicPr>
          <p:cNvPr id="9218" name="Picture 2" descr="C:\Users\userPKsek\Desktop\WhatsApp Image 2022-07-27 at 08.36.5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0324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PKsek\Desktop\WhatsApp Image 2022-07-27 at 08.36.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764704"/>
            <a:ext cx="428447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4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ГАЗОСНАБЖЕНИЕ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В </a:t>
            </a:r>
            <a:r>
              <a:rPr lang="ru-RU" sz="2000" dirty="0"/>
              <a:t>рамках государственной программы Ростовской области «Комплексное развитие сельских территорий», подпрограмма «Создание и развитие инфраструктуры на сельских территориях», утвержденной постановлением Правительства РО от 24.10.2019 № 748, по результатам открытого конкурса в электронной форме с ООО «Новый проект» заключен муниципальный контракт на выполнение работ по изготовлению проектной документации по объекту: «Газопровод низкого давления, расположенный (проектируемый): Ростовская обл., Каменский район, п. </a:t>
            </a:r>
            <a:r>
              <a:rPr lang="ru-RU" sz="2000" dirty="0" err="1"/>
              <a:t>Каменогорье</a:t>
            </a:r>
            <a:r>
              <a:rPr lang="ru-RU" sz="2000" dirty="0"/>
              <a:t>: пер. 1 Апреля, ул. Подгорная, ул. </a:t>
            </a:r>
            <a:r>
              <a:rPr lang="ru-RU" sz="2000" dirty="0" err="1"/>
              <a:t>Ст.Разина</a:t>
            </a:r>
            <a:r>
              <a:rPr lang="ru-RU" sz="2000" dirty="0"/>
              <a:t> (от ж/д №1 до ж/д №7), ул. Камчатская, ул. Отрадная, ул. Полевая, пер. Криничный, пер. 8 Марта» с</a:t>
            </a:r>
            <a:r>
              <a:rPr lang="ru-RU" sz="2000" b="1" dirty="0"/>
              <a:t> </a:t>
            </a:r>
            <a:r>
              <a:rPr lang="ru-RU" sz="2000" dirty="0"/>
              <a:t>ценой контракта </a:t>
            </a:r>
            <a:r>
              <a:rPr lang="ru-RU" sz="2000" b="1" dirty="0"/>
              <a:t>6 390 000,00</a:t>
            </a:r>
            <a:r>
              <a:rPr lang="ru-RU" sz="2000" dirty="0"/>
              <a:t> руб.</a:t>
            </a:r>
          </a:p>
          <a:p>
            <a:pPr algn="just"/>
            <a:r>
              <a:rPr lang="ru-RU" sz="2000" dirty="0" smtClean="0"/>
              <a:t>	</a:t>
            </a:r>
            <a:r>
              <a:rPr lang="ru-RU" sz="2000" b="1" dirty="0" smtClean="0"/>
              <a:t>Источник </a:t>
            </a:r>
            <a:r>
              <a:rPr lang="ru-RU" sz="2000" b="1" dirty="0"/>
              <a:t>финансирования </a:t>
            </a:r>
            <a:r>
              <a:rPr lang="ru-RU" sz="2000" b="1" dirty="0" smtClean="0"/>
              <a:t>- средства </a:t>
            </a:r>
            <a:r>
              <a:rPr lang="ru-RU" sz="2000" b="1" dirty="0"/>
              <a:t>бюджета Ростовской области и средства бюджета Глубокинского городского поселения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40246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ДОРОЖНАЯ  </a:t>
            </a:r>
            <a:r>
              <a:rPr lang="ru-RU" b="1" u="sng" dirty="0" smtClean="0"/>
              <a:t>ДЕЯТЕЛЬНОСТЬ</a:t>
            </a:r>
          </a:p>
          <a:p>
            <a:pPr algn="ctr"/>
            <a:endParaRPr lang="ru-RU" dirty="0"/>
          </a:p>
          <a:p>
            <a:pPr algn="just"/>
            <a:r>
              <a:rPr lang="ru-RU" dirty="0"/>
              <a:t> </a:t>
            </a:r>
            <a:r>
              <a:rPr lang="ru-RU" dirty="0" smtClean="0"/>
              <a:t>Проведено </a:t>
            </a:r>
            <a:r>
              <a:rPr lang="ru-RU" dirty="0"/>
              <a:t>грейдирование автомобильных дорог по ул. Красная, пер. Б Хмельницкого, ул. Халтурина, пер. Приречный, пер. Береговой, пер. Советский, пер. Комсомольский, ул. Больничная, а также в </a:t>
            </a:r>
            <a:r>
              <a:rPr lang="ru-RU" dirty="0" err="1"/>
              <a:t>п.Таловатая</a:t>
            </a:r>
            <a:r>
              <a:rPr lang="ru-RU" dirty="0"/>
              <a:t> Балка.</a:t>
            </a:r>
          </a:p>
        </p:txBody>
      </p:sp>
      <p:pic>
        <p:nvPicPr>
          <p:cNvPr id="10242" name="Picture 2" descr="C:\Users\userPKsek\Desktop\соц сети\2\1\WhatsApp Image 2022-04-13 at 11.49.5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24035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PKsek\Desktop\соц сети\2\1\WhatsApp Image 2022-04-13 at 11.51.48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1201"/>
            <a:ext cx="3384376" cy="44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7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/>
              <a:t>Проводятся работы </a:t>
            </a:r>
            <a:r>
              <a:rPr lang="ru-RU" dirty="0"/>
              <a:t>по содержанию автомобильных дорог (восстановление поперечного профиля и ровности проезжей части гравийных и щебеночных покрытий с добавлением щебня, щебня черного, гравия или других материалов в количестве до 300м3 на 1 километр дороги) </a:t>
            </a: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ул</a:t>
            </a:r>
            <a:r>
              <a:rPr lang="ru-RU" sz="1400" dirty="0">
                <a:latin typeface="Times New Roman"/>
                <a:ea typeface="Times New Roman"/>
              </a:rPr>
              <a:t>. Ленина </a:t>
            </a:r>
            <a:r>
              <a:rPr lang="ru-RU" sz="1400" i="1" dirty="0">
                <a:latin typeface="Times New Roman"/>
                <a:ea typeface="Times New Roman"/>
              </a:rPr>
              <a:t>(от пер. Гагарина до конца)-413м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ул. Красная </a:t>
            </a:r>
            <a:r>
              <a:rPr lang="ru-RU" sz="1400" i="1" dirty="0">
                <a:latin typeface="Times New Roman"/>
                <a:ea typeface="Times New Roman"/>
              </a:rPr>
              <a:t>(от ул. Артема до ул. Халтурина) 545м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Колхозный -</a:t>
            </a:r>
            <a:r>
              <a:rPr lang="ru-RU" sz="1400" i="1" dirty="0">
                <a:latin typeface="Times New Roman"/>
                <a:ea typeface="Times New Roman"/>
              </a:rPr>
              <a:t>93м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ул. Подтелкова </a:t>
            </a:r>
            <a:r>
              <a:rPr lang="ru-RU" sz="1400" i="1" dirty="0">
                <a:latin typeface="Times New Roman"/>
                <a:ea typeface="Times New Roman"/>
              </a:rPr>
              <a:t>(от пер. Водопроводный до конца)-900м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Береговой </a:t>
            </a:r>
            <a:r>
              <a:rPr lang="ru-RU" sz="1400" i="1" dirty="0">
                <a:latin typeface="Times New Roman"/>
                <a:ea typeface="Times New Roman"/>
              </a:rPr>
              <a:t>(от ул. Халтурина до пер. Береговой 15)-350м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Красногвардейский </a:t>
            </a:r>
            <a:r>
              <a:rPr lang="ru-RU" sz="1400" i="1" dirty="0">
                <a:latin typeface="Times New Roman"/>
                <a:ea typeface="Times New Roman"/>
              </a:rPr>
              <a:t>(от ул. Щаденко допер. Красногвардейский 27)-250м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Чехова </a:t>
            </a:r>
            <a:r>
              <a:rPr lang="ru-RU" sz="1400" i="1" dirty="0">
                <a:latin typeface="Times New Roman"/>
                <a:ea typeface="Times New Roman"/>
              </a:rPr>
              <a:t>(от ул. Артема до пер. Западный)-295м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Гоголя-</a:t>
            </a:r>
            <a:r>
              <a:rPr lang="ru-RU" sz="1400" i="1" dirty="0">
                <a:latin typeface="Times New Roman"/>
                <a:ea typeface="Times New Roman"/>
              </a:rPr>
              <a:t>500м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пер. Жукова </a:t>
            </a:r>
            <a:r>
              <a:rPr lang="ru-RU" sz="1400" i="1" dirty="0">
                <a:latin typeface="Times New Roman"/>
                <a:ea typeface="Times New Roman"/>
              </a:rPr>
              <a:t>(от ул. Артема до пер. Жукова д.6)-160м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ул. Московская </a:t>
            </a:r>
            <a:r>
              <a:rPr lang="ru-RU" sz="1400" i="1" dirty="0">
                <a:latin typeface="Times New Roman"/>
                <a:ea typeface="Times New Roman"/>
              </a:rPr>
              <a:t>(от пер. Калинина до ул. Московская д.5)-98м</a:t>
            </a:r>
            <a:endParaRPr lang="ru-RU" sz="1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ул. Московская </a:t>
            </a:r>
            <a:r>
              <a:rPr lang="ru-RU" sz="1400" i="1" dirty="0">
                <a:latin typeface="Times New Roman"/>
                <a:ea typeface="Times New Roman"/>
              </a:rPr>
              <a:t>от жилого дома 70 до жилого дома74-82м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C:\Users\userPKsek\Desktop\соц сети\на сайт 06.07.2022\WhatsApp Image 2022-07-06 at 14.09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PKsek\Desktop\соц сети\на сайт 06.07.2022\WhatsApp Image 2022-07-06 at 14.09.4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789040"/>
            <a:ext cx="42844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32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</a:t>
            </a:r>
            <a:r>
              <a:rPr lang="ru-RU" b="1" dirty="0" smtClean="0"/>
              <a:t>роведены </a:t>
            </a:r>
            <a:r>
              <a:rPr lang="ru-RU" b="1" dirty="0"/>
              <a:t>работы по ямочному ремонту (</a:t>
            </a:r>
            <a:r>
              <a:rPr lang="ru-RU" b="1" dirty="0" err="1"/>
              <a:t>пер.К.Маркса</a:t>
            </a:r>
            <a:r>
              <a:rPr lang="ru-RU" b="1" dirty="0"/>
              <a:t>, </a:t>
            </a:r>
            <a:r>
              <a:rPr lang="ru-RU" b="1" dirty="0" err="1"/>
              <a:t>пер.Жданова</a:t>
            </a:r>
            <a:r>
              <a:rPr lang="ru-RU" b="1" dirty="0"/>
              <a:t>, частично </a:t>
            </a:r>
            <a:r>
              <a:rPr lang="ru-RU" b="1" dirty="0" err="1"/>
              <a:t>пер.Шевченко</a:t>
            </a:r>
            <a:r>
              <a:rPr lang="ru-RU" b="1" dirty="0"/>
              <a:t>, </a:t>
            </a:r>
            <a:r>
              <a:rPr lang="ru-RU" b="1" dirty="0" err="1"/>
              <a:t>пер.Водопроводный</a:t>
            </a:r>
            <a:r>
              <a:rPr lang="ru-RU" b="1" dirty="0"/>
              <a:t>, ул. Кирова, </a:t>
            </a:r>
            <a:r>
              <a:rPr lang="ru-RU" b="1" dirty="0" err="1"/>
              <a:t>ул.Щаденко</a:t>
            </a:r>
            <a:r>
              <a:rPr lang="ru-RU" b="1" dirty="0"/>
              <a:t>, </a:t>
            </a:r>
            <a:r>
              <a:rPr lang="ru-RU" b="1" dirty="0" err="1"/>
              <a:t>ул.Ленина</a:t>
            </a:r>
            <a:r>
              <a:rPr lang="ru-RU" b="1" dirty="0"/>
              <a:t>, ул. Юбилейная, Семашко, Садовая).</a:t>
            </a:r>
          </a:p>
        </p:txBody>
      </p:sp>
      <p:pic>
        <p:nvPicPr>
          <p:cNvPr id="1026" name="Picture 2" descr="C:\Users\userPKsek\Desktop\ямочный\WhatsApp Image 2022-07-27 at 10.28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798"/>
            <a:ext cx="3456384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PKsek\Desktop\ямочный\WhatsApp Image 2022-07-27 at 10.28.5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799"/>
            <a:ext cx="3744416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0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Проведено обновление разметки на пешеходных переходах возле социальных объектов (</a:t>
            </a:r>
            <a:r>
              <a:rPr lang="ru-RU" dirty="0" err="1"/>
              <a:t>пер.К.Маркса</a:t>
            </a:r>
            <a:r>
              <a:rPr lang="ru-RU" dirty="0"/>
              <a:t>/СОШ №1, </a:t>
            </a:r>
            <a:r>
              <a:rPr lang="ru-RU" dirty="0" err="1"/>
              <a:t>ул.Щаденко</a:t>
            </a:r>
            <a:r>
              <a:rPr lang="ru-RU" dirty="0"/>
              <a:t> д/с Тополек,  </a:t>
            </a:r>
            <a:r>
              <a:rPr lang="ru-RU" dirty="0" err="1"/>
              <a:t>ул.Юбилейная</a:t>
            </a:r>
            <a:r>
              <a:rPr lang="ru-RU" dirty="0"/>
              <a:t> д/с Светлячок, </a:t>
            </a:r>
            <a:r>
              <a:rPr lang="ru-RU" dirty="0" err="1"/>
              <a:t>ул.Свердлова</a:t>
            </a:r>
            <a:r>
              <a:rPr lang="ru-RU" dirty="0"/>
              <a:t> д/с Улыбка, </a:t>
            </a:r>
            <a:r>
              <a:rPr lang="ru-RU" dirty="0" err="1"/>
              <a:t>ул.Кирова</a:t>
            </a:r>
            <a:r>
              <a:rPr lang="ru-RU" dirty="0"/>
              <a:t> д/с Колобок, </a:t>
            </a:r>
            <a:r>
              <a:rPr lang="ru-RU" dirty="0" err="1"/>
              <a:t>ул.Садовая</a:t>
            </a:r>
            <a:r>
              <a:rPr lang="ru-RU" dirty="0"/>
              <a:t> школа искусств, </a:t>
            </a:r>
            <a:r>
              <a:rPr lang="ru-RU" dirty="0" err="1"/>
              <a:t>ул.Фрунзе</a:t>
            </a:r>
            <a:r>
              <a:rPr lang="ru-RU" dirty="0"/>
              <a:t> СОШ №32, </a:t>
            </a:r>
            <a:r>
              <a:rPr lang="ru-RU" dirty="0" err="1"/>
              <a:t>ул.Юбилейная</a:t>
            </a:r>
            <a:r>
              <a:rPr lang="ru-RU" dirty="0"/>
              <a:t> ЦРБ, пересечение </a:t>
            </a:r>
            <a:r>
              <a:rPr lang="ru-RU" dirty="0" err="1"/>
              <a:t>пер.Чкалова</a:t>
            </a:r>
            <a:r>
              <a:rPr lang="ru-RU" dirty="0"/>
              <a:t> и </a:t>
            </a:r>
            <a:r>
              <a:rPr lang="ru-RU" dirty="0" err="1"/>
              <a:t>ул.Щаденко</a:t>
            </a:r>
            <a:r>
              <a:rPr lang="ru-RU" dirty="0"/>
              <a:t>). </a:t>
            </a:r>
          </a:p>
        </p:txBody>
      </p:sp>
      <p:pic>
        <p:nvPicPr>
          <p:cNvPr id="3" name="Объект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112568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04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Работы </a:t>
            </a:r>
            <a:r>
              <a:rPr lang="ru-RU" dirty="0"/>
              <a:t>по ремонту  покрытия пешеходных проходов с организацией рельефа покрытия для обеспечения свободного водостока поверхностных дождевых и талых вод  на пересечении ул. Артёма и пер. Чкалова   в р. п. Глубокий (МФЦ) проведены земляные работы, укладка бордюров, подготовка щебеночного основания, асфальтирование.</a:t>
            </a:r>
          </a:p>
        </p:txBody>
      </p:sp>
      <p:pic>
        <p:nvPicPr>
          <p:cNvPr id="2050" name="Picture 2" descr="C:\Users\userPKsek\Desktop\соц сети\на сайт\Луг\WhatsApp Image 2022-06-22 at 11.15.37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3" y="1844824"/>
            <a:ext cx="4176464" cy="45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PKsek\Desktop\соц сети\сайт 20.07.2022\WhatsApp Image 2022-07-20 at 13.37.54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3"/>
            <a:ext cx="4176463" cy="45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0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ОРГАНИЗАЦИЯ ЭНЕРГОСНАБЖЕНИЯ  НАСЕЛЕНИЯ И ОСВЕЩЕНИЯ УЛИЦ</a:t>
            </a:r>
            <a:endParaRPr lang="ru-RU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just"/>
            <a:r>
              <a:rPr lang="ru-RU" dirty="0"/>
              <a:t>	Протяженность  линий уличного освещения составляет  77 км.</a:t>
            </a:r>
          </a:p>
          <a:p>
            <a:pPr lvl="0" algn="just"/>
            <a:r>
              <a:rPr lang="ru-RU" dirty="0"/>
              <a:t>Администрацией Глубокинского городского поселения проведены работы по обеспечению уличного освещения и переключению на экономичный режим линий уличного освещения в поселении</a:t>
            </a:r>
            <a:r>
              <a:rPr lang="ru-RU" dirty="0" smtClean="0"/>
              <a:t>.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Проведено </a:t>
            </a:r>
            <a:r>
              <a:rPr lang="ru-RU" dirty="0"/>
              <a:t>т</a:t>
            </a:r>
            <a:r>
              <a:rPr lang="ru-RU" dirty="0" smtClean="0"/>
              <a:t>ехническое </a:t>
            </a:r>
            <a:r>
              <a:rPr lang="ru-RU" dirty="0"/>
              <a:t>обслуживание сетей  уличного </a:t>
            </a:r>
            <a:r>
              <a:rPr lang="ru-RU" dirty="0" smtClean="0"/>
              <a:t>освещения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483" y="218250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Расходы </a:t>
            </a:r>
            <a:r>
              <a:rPr lang="ru-RU" dirty="0"/>
              <a:t>на обеспечение мероприятий по уличному освещению  в первом полугодии 2022 году составили </a:t>
            </a:r>
            <a:r>
              <a:rPr lang="ru-RU" b="1" dirty="0"/>
              <a:t>2509,6 тыс. руб..</a:t>
            </a:r>
          </a:p>
        </p:txBody>
      </p:sp>
      <p:pic>
        <p:nvPicPr>
          <p:cNvPr id="3074" name="Picture 2" descr="C:\Users\userPKsek\Desktop\соц сети\фото\на сайт\WhatsApp Image 2022-06-07 at 15.05.32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2599"/>
            <a:ext cx="3240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PKsek\Desktop\соц сети\фото\на сайт\WhatsApp Image 2022-06-07 at 15.05.3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6047"/>
            <a:ext cx="33843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1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453" y="166270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СОДЕРЖАНИЕ МЕСТ ЗАХОРОНЕНИЯ</a:t>
            </a:r>
            <a:endParaRPr lang="ru-RU" dirty="0"/>
          </a:p>
          <a:p>
            <a:pPr algn="just"/>
            <a:r>
              <a:rPr lang="ru-RU" b="1" i="1" dirty="0"/>
              <a:t> </a:t>
            </a:r>
            <a:endParaRPr lang="ru-RU" dirty="0"/>
          </a:p>
          <a:p>
            <a:pPr algn="just"/>
            <a:r>
              <a:rPr lang="ru-RU" dirty="0"/>
              <a:t>	В 1 полугодии  2022 года осуществлялось содержание мест захоронения на территории Глубокинского городского поселения, в том числе с вырубкой сухостоя и поросли, вывозом мусора с территории кладбищ. Сумма расходов составила </a:t>
            </a:r>
            <a:r>
              <a:rPr lang="ru-RU" b="1" dirty="0"/>
              <a:t>269,2 тыс. рублей. </a:t>
            </a:r>
          </a:p>
          <a:p>
            <a:r>
              <a:rPr lang="ru-RU" b="1" dirty="0"/>
              <a:t>	</a:t>
            </a:r>
            <a:endParaRPr lang="ru-RU" dirty="0"/>
          </a:p>
        </p:txBody>
      </p:sp>
      <p:pic>
        <p:nvPicPr>
          <p:cNvPr id="4098" name="Picture 2" descr="C:\Users\userPKsek\Desktop\соц сети\1\Новая папка\WhatsApp Image 2022-04-19 at 14.15.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7085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PKsek\Desktop\соц сети\фото\1\WhatsApp Image 2022-05-26 at 08.01.41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24" y="1935898"/>
            <a:ext cx="4320480" cy="41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PKsek\Desktop\соц сети\событие 05.04.2022\событие 2\WhatsApp Image 2022-04-04 at 15.26.2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24" y="4437112"/>
            <a:ext cx="4320480" cy="20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2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БЕЗОПАСНОСТЬ</a:t>
            </a:r>
            <a:endParaRPr lang="ru-RU" dirty="0"/>
          </a:p>
          <a:p>
            <a:pPr algn="just"/>
            <a:r>
              <a:rPr lang="ru-RU" dirty="0"/>
              <a:t>	Специалистами администрации осуществлялся </a:t>
            </a:r>
            <a:r>
              <a:rPr lang="ru-RU" dirty="0" err="1"/>
              <a:t>подворовой</a:t>
            </a:r>
            <a:r>
              <a:rPr lang="ru-RU" dirty="0"/>
              <a:t> обход, в ходе которого гражданам вручено 670  памяток.</a:t>
            </a:r>
            <a:r>
              <a:rPr lang="ru-RU" b="1" dirty="0"/>
              <a:t> </a:t>
            </a:r>
            <a:endParaRPr lang="ru-RU" dirty="0"/>
          </a:p>
          <a:p>
            <a:pPr algn="just"/>
            <a:r>
              <a:rPr lang="ru-RU" dirty="0"/>
              <a:t>	Совместно с казачьей дружиной проведен рейд по</a:t>
            </a:r>
            <a:r>
              <a:rPr lang="ru-RU" b="1" dirty="0"/>
              <a:t> </a:t>
            </a:r>
            <a:r>
              <a:rPr lang="ru-RU" dirty="0"/>
              <a:t>безопасности на воде.</a:t>
            </a:r>
          </a:p>
          <a:p>
            <a:pPr algn="just"/>
            <a:r>
              <a:rPr lang="ru-RU" dirty="0"/>
              <a:t>	Уничтожен один очаг дикорастущей конопли площадью 15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	Ликвидированы 4 надписи </a:t>
            </a:r>
            <a:r>
              <a:rPr lang="ru-RU" dirty="0" err="1"/>
              <a:t>наркосодержащего</a:t>
            </a:r>
            <a:r>
              <a:rPr lang="ru-RU" dirty="0"/>
              <a:t> характера.</a:t>
            </a:r>
          </a:p>
          <a:p>
            <a:pPr algn="just"/>
            <a:r>
              <a:rPr lang="ru-RU" dirty="0"/>
              <a:t>	ИП </a:t>
            </a:r>
            <a:r>
              <a:rPr lang="ru-RU" dirty="0" err="1"/>
              <a:t>Небыковым</a:t>
            </a:r>
            <a:r>
              <a:rPr lang="ru-RU" dirty="0"/>
              <a:t> А.Ф. произведены 2 этапа работы по устройству противопожарных полос площадью 50 000 </a:t>
            </a:r>
            <a:r>
              <a:rPr lang="ru-RU" dirty="0" err="1"/>
              <a:t>м.кв</a:t>
            </a:r>
            <a:r>
              <a:rPr lang="ru-RU" dirty="0"/>
              <a:t>. на общую сумму  100,0 </a:t>
            </a:r>
            <a:r>
              <a:rPr lang="ru-RU" dirty="0" err="1"/>
              <a:t>тыс.рублей</a:t>
            </a:r>
            <a:r>
              <a:rPr lang="ru-RU" dirty="0"/>
              <a:t>. </a:t>
            </a:r>
          </a:p>
          <a:p>
            <a:r>
              <a:rPr lang="ru-RU" dirty="0"/>
              <a:t>	</a:t>
            </a:r>
          </a:p>
        </p:txBody>
      </p:sp>
      <p:pic>
        <p:nvPicPr>
          <p:cNvPr id="1026" name="Picture 2" descr="C:\Users\userPKsek\Desktop\IMG_20220614_145955 —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0" r="3020"/>
          <a:stretch/>
        </p:blipFill>
        <p:spPr bwMode="auto">
          <a:xfrm>
            <a:off x="-465417" y="3789040"/>
            <a:ext cx="3960000" cy="1980000"/>
          </a:xfrm>
          <a:prstGeom prst="rect">
            <a:avLst/>
          </a:prstGeom>
          <a:noFill/>
          <a:scene3d>
            <a:camera prst="orthographicFront">
              <a:rot lat="21299999" lon="30000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PKsek\Desktop\соц сети\событие 3\WhatsApp Image 2022-02-24 at 09.25.33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78840"/>
            <a:ext cx="3168352" cy="37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PKsek\Desktop\соц сети\событие 3\WhatsApp Image 2022-02-24 at 09.25.3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05788"/>
            <a:ext cx="3059832" cy="36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0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476672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Наиболее </a:t>
            </a:r>
            <a:r>
              <a:rPr lang="ru-RU" sz="2400" dirty="0"/>
              <a:t>важную часть деятельности Администрации составляла работа, связанная с обращениями граждан.  Поступило входящей корреспонденции - </a:t>
            </a:r>
            <a:r>
              <a:rPr lang="ru-RU" sz="2400" b="1" dirty="0"/>
              <a:t>962</a:t>
            </a:r>
            <a:r>
              <a:rPr lang="ru-RU" sz="2400" dirty="0"/>
              <a:t>, исходящей -</a:t>
            </a:r>
            <a:r>
              <a:rPr lang="ru-RU" sz="2400" b="1" dirty="0"/>
              <a:t>1256</a:t>
            </a:r>
            <a:r>
              <a:rPr lang="ru-RU" sz="2400" dirty="0"/>
              <a:t>. Наибольшее количество граждан обращалось по вопросам благоустройства, санитарии,  освещения территории поселка, разрешения конфликтных ситуаций с   соседями. Все обращения и заявления граждан рассмотрены, по изложенным фактам и просьбам проводились проверки, заявителям даны ответы.</a:t>
            </a:r>
          </a:p>
          <a:p>
            <a:pPr algn="just"/>
            <a:r>
              <a:rPr lang="ru-RU" sz="2400" dirty="0"/>
              <a:t>	 За указанный период Администрацией издано </a:t>
            </a:r>
            <a:r>
              <a:rPr lang="ru-RU" sz="2400" b="1" dirty="0"/>
              <a:t>88 </a:t>
            </a:r>
            <a:r>
              <a:rPr lang="ru-RU" sz="2400" dirty="0"/>
              <a:t> постановлений и </a:t>
            </a:r>
            <a:r>
              <a:rPr lang="ru-RU" sz="2400" b="1" dirty="0"/>
              <a:t>26</a:t>
            </a:r>
            <a:r>
              <a:rPr lang="ru-RU" sz="2400" dirty="0"/>
              <a:t> распоряжений. </a:t>
            </a:r>
          </a:p>
        </p:txBody>
      </p:sp>
    </p:spTree>
    <p:extLst>
      <p:ext uri="{BB962C8B-B14F-4D97-AF65-F5344CB8AC3E}">
        <p14:creationId xmlns:p14="http://schemas.microsoft.com/office/powerpoint/2010/main" val="41583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7346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КУЛЬТУРА И СПОРТ</a:t>
            </a:r>
            <a:endParaRPr lang="ru-RU" dirty="0"/>
          </a:p>
          <a:p>
            <a:r>
              <a:rPr lang="ru-RU" dirty="0"/>
              <a:t> </a:t>
            </a:r>
          </a:p>
          <a:p>
            <a:pPr algn="just"/>
            <a:r>
              <a:rPr lang="ru-RU" dirty="0"/>
              <a:t>	В 1 полугодии 2022 года Администрацией Глубокинского городского поселения направлены средства на проведение физкультурных и массовых мероприятий в сумме 73,8 тыс. руб. </a:t>
            </a:r>
          </a:p>
          <a:p>
            <a:pPr algn="just"/>
            <a:r>
              <a:rPr lang="ru-RU" dirty="0"/>
              <a:t>На развитие библиотечной и культурной деятельности     направлено средств в сумме 3748,2  тыс. рублей.  </a:t>
            </a:r>
          </a:p>
          <a:p>
            <a:pPr algn="just"/>
            <a:r>
              <a:rPr lang="ru-RU" dirty="0"/>
              <a:t>	</a:t>
            </a:r>
            <a:r>
              <a:rPr lang="ru-RU" dirty="0" err="1"/>
              <a:t>Глубокинским</a:t>
            </a:r>
            <a:r>
              <a:rPr lang="ru-RU" dirty="0"/>
              <a:t> СДК организовано и проведено 97 культурно массовых мероприятий. </a:t>
            </a:r>
          </a:p>
          <a:p>
            <a:pPr algn="just"/>
            <a:r>
              <a:rPr lang="ru-RU" dirty="0" smtClean="0"/>
              <a:t>	За </a:t>
            </a:r>
            <a:r>
              <a:rPr lang="ru-RU" dirty="0"/>
              <a:t>отчетный период специалистами библиотеки проведено 143 информационно-просветительских и культурно - досуговых мероприятия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C:\Users\userPKsek\Desktop\1 июня\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3888"/>
            <a:ext cx="4032448" cy="298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PKsek\Desktop\1 июня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93960"/>
            <a:ext cx="4072806" cy="30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70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PKsek\Desktop\1 июня\WhatsApp Image 2022-06-07 at 15.18.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5" y="139546"/>
            <a:ext cx="29523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 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PKsek\Downloads\i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81" y="224644"/>
            <a:ext cx="3502783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172914"/>
            <a:ext cx="38884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соседей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188640"/>
            <a:ext cx="327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Международный день защиты детей</a:t>
            </a:r>
          </a:p>
        </p:txBody>
      </p:sp>
      <p:pic>
        <p:nvPicPr>
          <p:cNvPr id="3079" name="Picture 7" descr="https://i.mycdn.me/i?r=AyH4iRPQ2q0otWIFepML2LxRttyzXvM7uW0vPItjXIOKhg&amp;fn=h_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15" y="591071"/>
            <a:ext cx="32171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i.mycdn.me/i?r=AyH4iRPQ2q0otWIFepML2LxRUgr-LMZaCCEOL4U3rYuA3Q&amp;fn=w_6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63" y="3302072"/>
            <a:ext cx="5829300" cy="34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45607" y="3501839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День семьи, любви и верности</a:t>
            </a:r>
          </a:p>
        </p:txBody>
      </p:sp>
      <p:pic>
        <p:nvPicPr>
          <p:cNvPr id="3085" name="Picture 13" descr="https://i.mycdn.me/i?r=AzEPZsRbOZEKgBhR0XGMT1RkpMmKK3ckR9GZcPEfh375ZaaKTM5SRkZCeTgDn6uOy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71171"/>
            <a:ext cx="5219700" cy="28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8059" y="3890665"/>
            <a:ext cx="32559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</a:rPr>
              <a:t>ДЕНЬ РОССИИ</a:t>
            </a:r>
          </a:p>
        </p:txBody>
      </p:sp>
    </p:spTree>
    <p:extLst>
      <p:ext uri="{BB962C8B-B14F-4D97-AF65-F5344CB8AC3E}">
        <p14:creationId xmlns:p14="http://schemas.microsoft.com/office/powerpoint/2010/main" val="134834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?r=AyH4iRPQ2q0otWIFepML2LxRbtjNMs4JikSGLLgMtnloRg&amp;fn=w_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" y="1700808"/>
            <a:ext cx="468052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?r=AyH4iRPQ2q0otWIFepML2LxRdHM8OZB3zmI3shMKZenm4A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615556" cy="39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?r=AyH4iRPQ2q0otWIFepML2LxRs8AA_pZQ6k-K5EPlVwSGsA&amp;fn=w_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7678"/>
            <a:ext cx="4464496" cy="290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9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рамках празднования </a:t>
            </a:r>
            <a:r>
              <a:rPr lang="ru-RU" sz="1600" dirty="0" smtClean="0"/>
              <a:t>Победы </a:t>
            </a:r>
            <a:r>
              <a:rPr lang="ru-RU" sz="1600" dirty="0"/>
              <a:t>в Великой Отечественной Войне </a:t>
            </a:r>
            <a:r>
              <a:rPr lang="ru-RU" sz="1600" dirty="0" smtClean="0"/>
              <a:t>организовано </a:t>
            </a:r>
            <a:r>
              <a:rPr lang="ru-RU" sz="1600" dirty="0"/>
              <a:t>проведение месячника волонтёрского движения, в ходе которого предусмотрено оказать ветеранам Великой Отечественной Войны и «Детям войны» различные виды помощи, в том числе по благоустройству домов и придомовых территорий, уборке жилых помещений, благоустройстве приусадебных участков.</a:t>
            </a:r>
          </a:p>
        </p:txBody>
      </p:sp>
    </p:spTree>
    <p:extLst>
      <p:ext uri="{BB962C8B-B14F-4D97-AF65-F5344CB8AC3E}">
        <p14:creationId xmlns:p14="http://schemas.microsoft.com/office/powerpoint/2010/main" val="265306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954" y="260648"/>
            <a:ext cx="864096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u="sng" dirty="0" smtClean="0"/>
              <a:t>План </a:t>
            </a:r>
            <a:r>
              <a:rPr lang="ru-RU" b="1" u="sng" dirty="0"/>
              <a:t>деятельности Администрации Глубокинского городского поселения на 2 полугодие 2022 </a:t>
            </a:r>
            <a:r>
              <a:rPr lang="ru-RU" b="1" u="sng" dirty="0" smtClean="0"/>
              <a:t>года</a:t>
            </a:r>
          </a:p>
          <a:p>
            <a:pPr algn="ctr" fontAlgn="base"/>
            <a:r>
              <a:rPr lang="ru-RU" dirty="0"/>
              <a:t>	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2000" dirty="0"/>
              <a:t>Подача заявки для включения на финансирование из Областного бюджета по объекту «Капитальный ремонт автомобильной дороги от пер. Переездный до трассы М4 908 км в </a:t>
            </a:r>
            <a:r>
              <a:rPr lang="ru-RU" sz="2000" dirty="0" err="1"/>
              <a:t>р.п</a:t>
            </a:r>
            <a:r>
              <a:rPr lang="ru-RU" sz="2000" dirty="0"/>
              <a:t>. Глубокий Каменского района Ростовской области</a:t>
            </a:r>
            <a:r>
              <a:rPr lang="ru-RU" sz="2000" dirty="0" smtClean="0"/>
              <a:t>»;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endParaRPr lang="ru-RU" sz="2000" dirty="0"/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2000" dirty="0"/>
              <a:t> Подача заявки для включения на финансирование из Областного бюджета по объекту «Газопровод низкого давления, расположенный (проектируемый): Ростовская обл., Каменский район, п. </a:t>
            </a:r>
            <a:r>
              <a:rPr lang="ru-RU" sz="2000" dirty="0" err="1"/>
              <a:t>Каменогорье</a:t>
            </a:r>
            <a:r>
              <a:rPr lang="ru-RU" sz="2000" dirty="0"/>
              <a:t>: пер. 1 Апреля, ул. Подгорная, ул. </a:t>
            </a:r>
            <a:r>
              <a:rPr lang="ru-RU" sz="2000" dirty="0" err="1"/>
              <a:t>Ст.Разина</a:t>
            </a:r>
            <a:r>
              <a:rPr lang="ru-RU" sz="2000" dirty="0"/>
              <a:t> (от ж/д №1 до ж/д №7), ул. Камчатская, ул. Отрадная, ул. Полевая, пер. Криничный, пер. 8 Марта</a:t>
            </a:r>
            <a:r>
              <a:rPr lang="ru-RU" sz="2000" dirty="0" smtClean="0"/>
              <a:t>»;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endParaRPr lang="ru-RU" sz="2000" dirty="0"/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2000" dirty="0"/>
              <a:t>Продолжение  работ по содержанию автомобильных дорог, санитарному содержанию территория поселения</a:t>
            </a:r>
            <a:r>
              <a:rPr lang="ru-RU" sz="2000" dirty="0" smtClean="0"/>
              <a:t>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1350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36912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/>
              <a:t>Спасибо за </a:t>
            </a:r>
            <a:r>
              <a:rPr lang="ru-RU" sz="4400" b="1" dirty="0" smtClean="0"/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6430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961664"/>
              </p:ext>
            </p:extLst>
          </p:nvPr>
        </p:nvGraphicFramePr>
        <p:xfrm>
          <a:off x="467544" y="260648"/>
          <a:ext cx="8280921" cy="6397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0173"/>
                <a:gridCol w="6388234"/>
                <a:gridCol w="1182514"/>
              </a:tblGrid>
              <a:tr h="1088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r>
                        <a:rPr lang="ru-RU" sz="1400" dirty="0">
                          <a:effectLst/>
                        </a:rPr>
                        <a:t>п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муниципальной услуги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 за 6 месяцев  2022 года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 anchor="ctr"/>
                </a:tc>
              </a:tr>
              <a:tr h="463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Утверждение схемы расположения земельного участка на кадастровом плане территории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30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Продажа земельного участка без проведения торгов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30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Предоставление земельного участка в аренду без проведения торгов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30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Присвоение, изменение и аннулирование адреса объекта адресации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30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Предоставление земельного участка в собственность бесплатно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463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Выдача населению справок, выписок из поквартирных карточек, домовых и </a:t>
                      </a:r>
                      <a:r>
                        <a:rPr lang="ru-RU" sz="1400" dirty="0" err="1">
                          <a:effectLst/>
                        </a:rPr>
                        <a:t>похозяйственных</a:t>
                      </a:r>
                      <a:r>
                        <a:rPr lang="ru-RU" sz="1400" dirty="0">
                          <a:effectLst/>
                        </a:rPr>
                        <a:t> книг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622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Предоставление архивных справок, архивных выписок, копий архивных документов, копий правовых актов Администрации Глубокинского городского поселения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30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Предоставление мест захоронения (</a:t>
                      </a:r>
                      <a:r>
                        <a:rPr lang="ru-RU" sz="1400" dirty="0" err="1">
                          <a:effectLst/>
                        </a:rPr>
                        <a:t>подзахоронения</a:t>
                      </a:r>
                      <a:r>
                        <a:rPr lang="ru-RU" sz="1400" dirty="0">
                          <a:effectLst/>
                        </a:rPr>
                        <a:t>) на кладбищах поселения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463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Расторжение договора аренды, безвозмездного пользования земельным участком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622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Передача в собственность граждан занимаемых ими жилых помещений, находящихся в муниципальной собственности (приватизация муниципального жилого фонда)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  <a:tr h="6540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                                     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329" marR="2832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6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6064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ФОРМИРОВАНИЕ, УТВЕРЖДЕНИЕ, ИСПОЛНЕНИЕ БЮДЖЕТА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4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Поступление </a:t>
            </a:r>
            <a:r>
              <a:rPr lang="ru-RU" dirty="0"/>
              <a:t>доходов в бюджет поселения по состоянию на  01.07.2022 года составило  </a:t>
            </a:r>
            <a:r>
              <a:rPr lang="ru-RU" b="1" dirty="0"/>
              <a:t>28716,7 тыс.</a:t>
            </a:r>
            <a:r>
              <a:rPr lang="ru-RU" dirty="0"/>
              <a:t> рублей, из них собственные- </a:t>
            </a:r>
            <a:r>
              <a:rPr lang="ru-RU" b="1" dirty="0"/>
              <a:t>26941,7 </a:t>
            </a:r>
            <a:r>
              <a:rPr lang="ru-RU" b="1" dirty="0" err="1"/>
              <a:t>тыс.руб</a:t>
            </a:r>
            <a:r>
              <a:rPr lang="ru-RU" b="1" dirty="0"/>
              <a:t>. </a:t>
            </a:r>
          </a:p>
          <a:p>
            <a:pPr fontAlgn="base"/>
            <a:r>
              <a:rPr lang="ru-RU" dirty="0" smtClean="0"/>
              <a:t>	Поступившие </a:t>
            </a:r>
            <a:r>
              <a:rPr lang="ru-RU" dirty="0"/>
              <a:t>доходы направлены на реализацию 8 муниципальных программ.</a:t>
            </a:r>
          </a:p>
          <a:p>
            <a:pPr fontAlgn="base"/>
            <a:r>
              <a:rPr lang="ru-RU" dirty="0" smtClean="0"/>
              <a:t>	На </a:t>
            </a:r>
            <a:r>
              <a:rPr lang="ru-RU" dirty="0"/>
              <a:t>жилищно-коммунальное хозяйство всего направлено средств в сумме  </a:t>
            </a:r>
            <a:r>
              <a:rPr lang="ru-RU" b="1" dirty="0"/>
              <a:t>5815,2</a:t>
            </a:r>
            <a:r>
              <a:rPr lang="ru-RU" dirty="0"/>
              <a:t> </a:t>
            </a:r>
            <a:r>
              <a:rPr lang="ru-RU" b="1" dirty="0" err="1"/>
              <a:t>тыс.рублей</a:t>
            </a:r>
            <a:r>
              <a:rPr lang="ru-RU" b="1" dirty="0"/>
              <a:t>.</a:t>
            </a:r>
          </a:p>
          <a:p>
            <a:pPr fontAlgn="base"/>
            <a:r>
              <a:rPr lang="ru-RU" dirty="0"/>
              <a:t>	По разделу жилищное хозяйство произведены расходы на уплату взносов на капитальный ремонт общего имущества многоквартирных домов по помещениям, находящимся в собственности Глубокинского городского поселения направлено всего в сумме </a:t>
            </a:r>
            <a:r>
              <a:rPr lang="ru-RU" b="1" dirty="0"/>
              <a:t>53,9 тыс.  рублей.</a:t>
            </a:r>
          </a:p>
          <a:p>
            <a:pPr fontAlgn="base"/>
            <a:r>
              <a:rPr lang="ru-RU" dirty="0"/>
              <a:t>	По разделу коммунальное хозяйство произведены расходы в сумме </a:t>
            </a:r>
            <a:r>
              <a:rPr lang="ru-RU" b="1" dirty="0"/>
              <a:t>1751,3</a:t>
            </a:r>
            <a:r>
              <a:rPr lang="ru-RU" dirty="0"/>
              <a:t> </a:t>
            </a:r>
            <a:r>
              <a:rPr lang="ru-RU" dirty="0" err="1"/>
              <a:t>тыс.рублей</a:t>
            </a:r>
            <a:r>
              <a:rPr lang="ru-RU" dirty="0"/>
              <a:t>.</a:t>
            </a:r>
          </a:p>
          <a:p>
            <a:pPr algn="just" fontAlgn="base"/>
            <a:r>
              <a:rPr lang="ru-RU" dirty="0"/>
              <a:t>	Из них произведены расходы по тех. обслуживание сетей газоснабжения  в сумме </a:t>
            </a:r>
            <a:r>
              <a:rPr lang="ru-RU" b="1" dirty="0"/>
              <a:t>5,2 </a:t>
            </a:r>
            <a:r>
              <a:rPr lang="ru-RU" b="1" dirty="0" err="1"/>
              <a:t>тыс.рублей</a:t>
            </a:r>
            <a:r>
              <a:rPr lang="ru-RU" b="1" dirty="0"/>
              <a:t>.</a:t>
            </a:r>
          </a:p>
          <a:p>
            <a:pPr algn="just" fontAlgn="base"/>
            <a:r>
              <a:rPr lang="ru-RU" dirty="0"/>
              <a:t>	На проектирование газопровода низкого давления, расположенного по адресу: п. Каменногорье, пер. 1 апреля, </a:t>
            </a:r>
            <a:r>
              <a:rPr lang="ru-RU" dirty="0" err="1"/>
              <a:t>ул.Подгорная</a:t>
            </a:r>
            <a:r>
              <a:rPr lang="ru-RU" dirty="0"/>
              <a:t>, </a:t>
            </a:r>
            <a:r>
              <a:rPr lang="ru-RU" dirty="0" err="1"/>
              <a:t>ул</a:t>
            </a:r>
            <a:r>
              <a:rPr lang="ru-RU" dirty="0"/>
              <a:t> С. Разина (от ж/д № 1 до ж/д № 7) </a:t>
            </a:r>
            <a:r>
              <a:rPr lang="ru-RU" dirty="0" err="1"/>
              <a:t>ул.Камчатская</a:t>
            </a:r>
            <a:r>
              <a:rPr lang="ru-RU" dirty="0"/>
              <a:t>, </a:t>
            </a:r>
            <a:r>
              <a:rPr lang="ru-RU" dirty="0" err="1"/>
              <a:t>ул.Отрадная</a:t>
            </a:r>
            <a:r>
              <a:rPr lang="ru-RU" dirty="0"/>
              <a:t>, ул. Полевая, пер. Криничный, пер. 8 марта направлены средства в </a:t>
            </a:r>
            <a:r>
              <a:rPr lang="ru-RU" dirty="0" smtClean="0"/>
              <a:t>сумме</a:t>
            </a:r>
          </a:p>
          <a:p>
            <a:pPr algn="just" fontAlgn="base"/>
            <a:r>
              <a:rPr lang="ru-RU" dirty="0" smtClean="0"/>
              <a:t> </a:t>
            </a:r>
            <a:r>
              <a:rPr lang="ru-RU" b="1" dirty="0"/>
              <a:t>1 278,0 тыс. </a:t>
            </a:r>
            <a:r>
              <a:rPr lang="ru-RU" b="1" dirty="0" smtClean="0"/>
              <a:t>рублей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1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	На </a:t>
            </a:r>
            <a:r>
              <a:rPr lang="ru-RU" dirty="0"/>
              <a:t>возмещение предприятиям  жилищно-коммунального хозяйства части платы граждан за коммунальные услуги в объеме свыше установленных индексов максимального роста размера платы граждан за коммунальные услуги направлено средств в сумме </a:t>
            </a:r>
            <a:r>
              <a:rPr lang="ru-RU" b="1" dirty="0"/>
              <a:t>408,9 </a:t>
            </a:r>
            <a:r>
              <a:rPr lang="ru-RU" b="1" dirty="0" err="1"/>
              <a:t>тыс.рублей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3529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	По </a:t>
            </a:r>
            <a:r>
              <a:rPr lang="ru-RU" dirty="0"/>
              <a:t>итогам первого полугодия 2022 года на территории Глубокинского городского поселения: </a:t>
            </a:r>
            <a:endParaRPr lang="ru-RU" dirty="0" smtClean="0"/>
          </a:p>
          <a:p>
            <a:pPr algn="just" fontAlgn="base"/>
            <a:r>
              <a:rPr lang="ru-RU" dirty="0" smtClean="0"/>
              <a:t>- 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Times New Roman"/>
              </a:rPr>
              <a:t>продано 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/>
              </a:rPr>
              <a:t>11 земельных участка на общую сумму 5721,67 тыс. рублей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Times New Roman"/>
              </a:rPr>
              <a:t>;</a:t>
            </a:r>
            <a:endParaRPr lang="ru-RU" dirty="0">
              <a:latin typeface="+mj-lt"/>
            </a:endParaRPr>
          </a:p>
          <a:p>
            <a:pPr algn="just" fontAlgn="base"/>
            <a:r>
              <a:rPr lang="ru-RU" dirty="0"/>
              <a:t>- передан в аренду 1 земельный  участок  на общую сумму </a:t>
            </a:r>
            <a:r>
              <a:rPr lang="ru-RU" b="1" dirty="0"/>
              <a:t>1855,71 тыс. рублей.</a:t>
            </a:r>
          </a:p>
          <a:p>
            <a:pPr algn="just" fontAlgn="base"/>
            <a:r>
              <a:rPr lang="ru-RU" dirty="0" smtClean="0"/>
              <a:t>	В </a:t>
            </a:r>
            <a:r>
              <a:rPr lang="ru-RU" dirty="0"/>
              <a:t>бюджет Глубокинского городского поселения поступили </a:t>
            </a:r>
            <a:r>
              <a:rPr lang="ru-RU" dirty="0" smtClean="0"/>
              <a:t>доходы: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 smtClean="0">
                <a:latin typeface="+mj-lt"/>
                <a:ea typeface="Times New Roman"/>
              </a:rPr>
              <a:t>         получаемые  </a:t>
            </a:r>
            <a:r>
              <a:rPr lang="ru-RU" dirty="0">
                <a:latin typeface="+mj-lt"/>
                <a:ea typeface="Times New Roman"/>
              </a:rPr>
              <a:t>от продажи земельных участков, государственная собственность на которые не разграничена в сумме 2860,8 </a:t>
            </a:r>
            <a:r>
              <a:rPr lang="ru-RU" dirty="0" err="1">
                <a:latin typeface="+mj-lt"/>
                <a:ea typeface="Times New Roman"/>
              </a:rPr>
              <a:t>тыс.руб</a:t>
            </a:r>
            <a:r>
              <a:rPr lang="ru-RU" dirty="0">
                <a:latin typeface="+mj-lt"/>
                <a:ea typeface="Times New Roman"/>
              </a:rPr>
              <a:t>.; </a:t>
            </a:r>
            <a:endParaRPr lang="ru-RU" dirty="0">
              <a:latin typeface="+mj-lt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	получаемые в виде арендной платы за земельные участки, государственная собственность на которые не разграничена, в сумме </a:t>
            </a:r>
            <a:r>
              <a:rPr lang="ru-RU" b="1" dirty="0"/>
              <a:t>2284,5 тыс. рублей</a:t>
            </a:r>
            <a:r>
              <a:rPr lang="ru-RU" dirty="0"/>
              <a:t>;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	получаемые в виде арендной платы за земельные участки, находящиеся в собственности Глубокинского городского поселения в сумме </a:t>
            </a:r>
            <a:r>
              <a:rPr lang="ru-RU" b="1" dirty="0"/>
              <a:t>74,6 тыс. рублей;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	получаемые от сдачи в аренду имущества, составляющего муниципальную казну в сумме </a:t>
            </a:r>
            <a:r>
              <a:rPr lang="ru-RU" b="1" dirty="0"/>
              <a:t>281,5 тыс. рублей</a:t>
            </a:r>
            <a:r>
              <a:rPr lang="ru-RU" dirty="0"/>
              <a:t>; 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	налог на имущество физических лиц в сумме </a:t>
            </a:r>
            <a:r>
              <a:rPr lang="ru-RU" b="1" dirty="0"/>
              <a:t>98,0 тыс. рублей</a:t>
            </a:r>
            <a:r>
              <a:rPr lang="ru-RU" dirty="0"/>
              <a:t>;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	земельный налог с организаций в сумме </a:t>
            </a:r>
            <a:r>
              <a:rPr lang="ru-RU" b="1" dirty="0"/>
              <a:t>5447,6 тыс. рублей</a:t>
            </a:r>
            <a:r>
              <a:rPr lang="ru-RU" dirty="0"/>
              <a:t>;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dirty="0"/>
              <a:t>         земельный налог с физических в сумме </a:t>
            </a:r>
            <a:r>
              <a:rPr lang="ru-RU" b="1" dirty="0"/>
              <a:t>486,9 тыс. рублей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05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БЛАГОУСТРОЙСТВО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dirty="0"/>
              <a:t>	</a:t>
            </a:r>
            <a:r>
              <a:rPr lang="ru-RU" b="1" dirty="0"/>
              <a:t>В рамках благоустройства направлено средств в сумме 4009,9 тыс. руб. из них заключено контрактов и исполнено на следующие работы: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расходы на обеспечение мероприятий по озеленению и благоустройству в сумме </a:t>
            </a:r>
            <a:r>
              <a:rPr lang="ru-RU" b="1" dirty="0"/>
              <a:t>511,8 тыс. руб.;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расходы на обеспечение мероприятий по организации и содержанию мест захоронения в сумме </a:t>
            </a:r>
            <a:r>
              <a:rPr lang="ru-RU" b="1" dirty="0"/>
              <a:t>269,2 тыс. руб.;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расходы на обеспечение мероприятий по уличному освещению в сумме </a:t>
            </a:r>
            <a:r>
              <a:rPr lang="ru-RU" b="1" dirty="0"/>
              <a:t>2509,6 тыс. руб.;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расходы на обеспечение прочих мероприятий в сумме </a:t>
            </a:r>
            <a:r>
              <a:rPr lang="ru-RU" b="1" dirty="0"/>
              <a:t>719,4 тыс. руб. </a:t>
            </a:r>
          </a:p>
          <a:p>
            <a:pPr algn="just"/>
            <a:r>
              <a:rPr lang="ru-RU" b="1" dirty="0"/>
              <a:t>Из них заключено и исполнено по договорам 2022 года: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содержание территории парков (смет и уборка территории, уход за зелеными насаждениями);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изготовление сметной документации (техническое обслуживание уличного освещения, текущий ремонт памятников);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 ОСАГО (Объект гидротехническое сооружение);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 противоклещевая обработка территории поселения;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 покос сорной растительности на территории населенных пунктов Глубокинского городского поселения;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/>
              <a:t> техническое  присоединение к водопроводным сетям </a:t>
            </a:r>
            <a:r>
              <a:rPr lang="ru-RU" dirty="0" smtClean="0"/>
              <a:t>(Центральный парк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28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4" y="1104243"/>
            <a:ext cx="3780036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93" y="841327"/>
            <a:ext cx="252027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5" y="3717032"/>
            <a:ext cx="377400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PKsek\Desktop\соц сети\событие 22.03.22-4\уборка обочин\WhatsApp Image 2022-03-17 at 16.37.50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87" y="589299"/>
            <a:ext cx="28083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PKsek\Desktop\соц сети\событие 22.03.22-4\уборка обочин\WhatsApp Image 2022-03-17 at 16.37.50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232248" cy="27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2664296" cy="350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81" y="44624"/>
            <a:ext cx="852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Проведение субботников </a:t>
            </a:r>
            <a:r>
              <a:rPr lang="ru-RU" b="1" dirty="0"/>
              <a:t>по уборке территории от мусора, уборке памятников, побелке  и санитарной обрезке </a:t>
            </a:r>
            <a:r>
              <a:rPr lang="ru-RU" b="1" dirty="0" smtClean="0"/>
              <a:t>деревьев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614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PKsek\Desktop\соц сети\фото\2\WhatsApp Image 2022-05-27 at 13.01.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PKsek\Desktop\соц сети\фото\2\WhatsApp Image 2022-05-27 at 13.01.3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417646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66" y="116632"/>
            <a:ext cx="2162370" cy="338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userPKsek\Desktop\соц сети\10.03.22\WhatsApp Image 2022-03-10 at 09.34.4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6702"/>
            <a:ext cx="339938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PKsek\Desktop\соц сети\событие 4\WhatsApp Image 2022-05-17 at 10.31.1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59"/>
            <a:ext cx="3672408" cy="30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744416" cy="59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PKsek\Desktop\соц сети\1\Новая папка (2)\WhatsApp Image 2022-04-21 at 15.00.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7"/>
            <a:ext cx="4032448" cy="59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6803" y="4462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Проведение работ </a:t>
            </a:r>
            <a:r>
              <a:rPr lang="ru-RU" dirty="0"/>
              <a:t>по ремонту штукатурки и покраски  6 объектов, увековечивающих память о защитниках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26509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1523</TotalTime>
  <Words>620</Words>
  <Application>Microsoft Office PowerPoint</Application>
  <PresentationFormat>Экран (4:3)</PresentationFormat>
  <Paragraphs>136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userPKsek</dc:creator>
  <cp:lastModifiedBy>userPKsek</cp:lastModifiedBy>
  <cp:revision>30</cp:revision>
  <dcterms:created xsi:type="dcterms:W3CDTF">2022-07-21T13:24:51Z</dcterms:created>
  <dcterms:modified xsi:type="dcterms:W3CDTF">2022-07-28T05:41:46Z</dcterms:modified>
</cp:coreProperties>
</file>